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59"/>
  </p:notesMasterIdLst>
  <p:handoutMasterIdLst>
    <p:handoutMasterId r:id="rId60"/>
  </p:handoutMasterIdLst>
  <p:sldIdLst>
    <p:sldId id="322" r:id="rId2"/>
    <p:sldId id="321" r:id="rId3"/>
    <p:sldId id="324" r:id="rId4"/>
    <p:sldId id="373" r:id="rId5"/>
    <p:sldId id="325" r:id="rId6"/>
    <p:sldId id="326" r:id="rId7"/>
    <p:sldId id="327" r:id="rId8"/>
    <p:sldId id="328" r:id="rId9"/>
    <p:sldId id="329" r:id="rId10"/>
    <p:sldId id="330" r:id="rId11"/>
    <p:sldId id="332" r:id="rId12"/>
    <p:sldId id="323" r:id="rId13"/>
    <p:sldId id="372" r:id="rId14"/>
    <p:sldId id="331" r:id="rId15"/>
    <p:sldId id="333" r:id="rId16"/>
    <p:sldId id="334" r:id="rId17"/>
    <p:sldId id="374" r:id="rId18"/>
    <p:sldId id="375" r:id="rId19"/>
    <p:sldId id="335" r:id="rId20"/>
    <p:sldId id="337" r:id="rId21"/>
    <p:sldId id="338" r:id="rId22"/>
    <p:sldId id="347" r:id="rId23"/>
    <p:sldId id="348" r:id="rId24"/>
    <p:sldId id="336" r:id="rId25"/>
    <p:sldId id="339" r:id="rId26"/>
    <p:sldId id="340" r:id="rId27"/>
    <p:sldId id="371" r:id="rId28"/>
    <p:sldId id="341" r:id="rId29"/>
    <p:sldId id="342" r:id="rId30"/>
    <p:sldId id="343" r:id="rId31"/>
    <p:sldId id="344" r:id="rId32"/>
    <p:sldId id="345" r:id="rId33"/>
    <p:sldId id="346"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76" r:id="rId53"/>
    <p:sldId id="367" r:id="rId54"/>
    <p:sldId id="368" r:id="rId55"/>
    <p:sldId id="370" r:id="rId56"/>
    <p:sldId id="369" r:id="rId57"/>
    <p:sldId id="298" r:id="rId58"/>
  </p:sldIdLst>
  <p:sldSz cx="9144000" cy="5143500" type="screen16x9"/>
  <p:notesSz cx="9144000" cy="6858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 xmlns:p15="http://schemas.microsoft.com/office/powerpoint/2012/main">
        <p15:guide id="1" orient="horz" pos="409">
          <p15:clr>
            <a:srgbClr val="A4A3A4"/>
          </p15:clr>
        </p15:guide>
        <p15:guide id="2" pos="462">
          <p15:clr>
            <a:srgbClr val="A4A3A4"/>
          </p15:clr>
        </p15:guide>
      </p15:sldGuideLst>
    </p:ext>
    <p:ext uri="{2D200454-40CA-4A62-9FC3-DE9A4176ACB9}">
      <p15:notesGuideLst xmlns=""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C7DDB"/>
    <a:srgbClr val="86CEF4"/>
    <a:srgbClr val="0F238C"/>
    <a:srgbClr val="081765"/>
    <a:srgbClr val="0F238D"/>
    <a:srgbClr val="FFAF8B"/>
    <a:srgbClr val="FFA279"/>
    <a:srgbClr val="FF7F45"/>
    <a:srgbClr val="34AA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529" autoAdjust="0"/>
  </p:normalViewPr>
  <p:slideViewPr>
    <p:cSldViewPr snapToGrid="0" showGuides="1">
      <p:cViewPr>
        <p:scale>
          <a:sx n="125" d="100"/>
          <a:sy n="125" d="100"/>
        </p:scale>
        <p:origin x="-1230" y="-600"/>
      </p:cViewPr>
      <p:guideLst>
        <p:guide orient="horz" pos="409"/>
        <p:guide pos="4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14" d="100"/>
          <a:sy n="114" d="100"/>
        </p:scale>
        <p:origin x="-2406" y="-102"/>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FCD8DF2-53D4-4BF6-8978-143C17340C4B}" type="datetimeFigureOut">
              <a:rPr lang="en-US"/>
              <a:pPr/>
              <a:t>9/19/2016</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329EE4-9E7B-4DC4-A0B9-464292B80270}" type="slidenum">
              <a:rPr lang="en-US"/>
              <a:pPr/>
              <a:t>‹#›</a:t>
            </a:fld>
            <a:endParaRPr lang="en-US"/>
          </a:p>
        </p:txBody>
      </p:sp>
    </p:spTree>
    <p:extLst>
      <p:ext uri="{BB962C8B-B14F-4D97-AF65-F5344CB8AC3E}">
        <p14:creationId xmlns:p14="http://schemas.microsoft.com/office/powerpoint/2010/main" val="1890216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8AA24D4-C142-4AD4-AFCF-F7BB80872E9B}" type="datetimeFigureOut">
              <a:rPr lang="en-US"/>
              <a:pPr/>
              <a:t>9/19/2016</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noProof="0" smtClean="0"/>
              <a:t>Click to edit Master text styles</a:t>
            </a:r>
          </a:p>
          <a:p>
            <a:pPr lvl="1"/>
            <a:r>
              <a:rPr lang="nl-NL" noProof="0" smtClean="0"/>
              <a:t>Second level</a:t>
            </a:r>
          </a:p>
          <a:p>
            <a:pPr lvl="2"/>
            <a:r>
              <a:rPr lang="nl-NL" noProof="0" smtClean="0"/>
              <a:t>Third level</a:t>
            </a:r>
          </a:p>
          <a:p>
            <a:pPr lvl="3"/>
            <a:r>
              <a:rPr lang="nl-NL" noProof="0" smtClean="0"/>
              <a:t>Fourth level</a:t>
            </a:r>
          </a:p>
          <a:p>
            <a:pPr lvl="4"/>
            <a:r>
              <a:rPr lang="nl-NL" noProof="0" smtClean="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75FB5-9214-4EFA-B591-A6F1A7368D3F}" type="slidenum">
              <a:rPr lang="en-US"/>
              <a:pPr/>
              <a:t>‹#›</a:t>
            </a:fld>
            <a:endParaRPr lang="en-US"/>
          </a:p>
        </p:txBody>
      </p:sp>
    </p:spTree>
    <p:extLst>
      <p:ext uri="{BB962C8B-B14F-4D97-AF65-F5344CB8AC3E}">
        <p14:creationId xmlns:p14="http://schemas.microsoft.com/office/powerpoint/2010/main" val="1166674645"/>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a:t>
            </a:fld>
            <a:endParaRPr lang="en-US"/>
          </a:p>
        </p:txBody>
      </p:sp>
    </p:spTree>
    <p:extLst>
      <p:ext uri="{BB962C8B-B14F-4D97-AF65-F5344CB8AC3E}">
        <p14:creationId xmlns:p14="http://schemas.microsoft.com/office/powerpoint/2010/main" val="3886674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pic>
        <p:nvPicPr>
          <p:cNvPr id="3" name="Afbeelding 7" descr="bg_darkblue.png"/>
          <p:cNvPicPr>
            <a:picLocks noChangeAspect="1"/>
          </p:cNvPicPr>
          <p:nvPr userDrawn="1"/>
        </p:nvPicPr>
        <p:blipFill>
          <a:blip r:embed="rId2"/>
          <a:stretch>
            <a:fillRect/>
          </a:stretch>
        </p:blipFill>
        <p:spPr>
          <a:xfrm>
            <a:off x="0" y="0"/>
            <a:ext cx="9144000" cy="5143500"/>
          </a:xfrm>
          <a:prstGeom prst="rect">
            <a:avLst/>
          </a:prstGeom>
        </p:spPr>
      </p:pic>
      <p:pic>
        <p:nvPicPr>
          <p:cNvPr id="10" name="Afbeelding 7" descr="powerpoint_pres1920_01.png"/>
          <p:cNvPicPr>
            <a:picLocks noChangeAspect="1"/>
          </p:cNvPicPr>
          <p:nvPr/>
        </p:nvPicPr>
        <p:blipFill>
          <a:blip r:embed="rId3"/>
          <a:stretch>
            <a:fillRect/>
          </a:stretch>
        </p:blipFill>
        <p:spPr>
          <a:xfrm>
            <a:off x="0" y="0"/>
            <a:ext cx="9144000" cy="5143500"/>
          </a:xfrm>
          <a:prstGeom prst="rect">
            <a:avLst/>
          </a:prstGeom>
        </p:spPr>
      </p:pic>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dirty="0" smtClean="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dirty="0" smtClean="0"/>
              <a:t>&lt;Date&gt;  |  &lt;Place&gt;</a:t>
            </a:r>
            <a:endParaRPr lang="en-US" noProof="0" dirty="0"/>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dirty="0" smtClean="0"/>
              <a:t>Fill in your title here: </a:t>
            </a:r>
            <a:br>
              <a:rPr lang="en-US" noProof="0" dirty="0" smtClean="0"/>
            </a:br>
            <a:r>
              <a:rPr lang="en-US" noProof="0" dirty="0" smtClean="0"/>
              <a:t>This template is for presentation purposes only </a:t>
            </a:r>
            <a:endParaRPr lang="en-US" noProof="0" dirty="0"/>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2" name="Footer Placeholder 4"/>
          <p:cNvSpPr>
            <a:spLocks noGrp="1"/>
          </p:cNvSpPr>
          <p:nvPr>
            <p:ph type="ftr" sz="quarter" idx="13"/>
          </p:nvPr>
        </p:nvSpPr>
        <p:spPr>
          <a:xfrm>
            <a:off x="5652000" y="331200"/>
            <a:ext cx="2754000" cy="165600"/>
          </a:xfrm>
          <a:prstGeom prst="rect">
            <a:avLst/>
          </a:prstGeom>
        </p:spPr>
        <p:txBody>
          <a:bodyPr lIns="0" tIns="0" rIns="0" bIns="0"/>
          <a:lstStyle>
            <a:lvl1pPr algn="r">
              <a:lnSpc>
                <a:spcPts val="1300"/>
              </a:lnSpc>
              <a:defRPr sz="1100" b="0">
                <a:solidFill>
                  <a:schemeClr val="tx1"/>
                </a:solidFill>
                <a:latin typeface="+mn-lt"/>
              </a:defRPr>
            </a:lvl1pPr>
          </a:lstStyle>
          <a:p>
            <a:r>
              <a:rPr lang="en-US" smtClean="0">
                <a:latin typeface="+mj-lt"/>
              </a:rPr>
              <a:t>Confidential</a:t>
            </a:r>
            <a:endParaRPr lang="en-US" dirty="0">
              <a:latin typeface="+mj-lt"/>
            </a:endParaRP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dirty="0" smtClean="0"/>
              <a:t>&lt;Function&gt;</a:t>
            </a:r>
          </a:p>
        </p:txBody>
      </p:sp>
    </p:spTree>
    <p:extLst>
      <p:ext uri="{BB962C8B-B14F-4D97-AF65-F5344CB8AC3E}">
        <p14:creationId xmlns:p14="http://schemas.microsoft.com/office/powerpoint/2010/main" val="30031661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noProof="0" dirty="0" smtClean="0"/>
              <a:t>&lt;Date&gt;</a:t>
            </a:r>
            <a:endParaRPr lang="en-US" noProof="0" dirty="0"/>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dirty="0" smtClean="0"/>
              <a:t>Slide </a:t>
            </a:r>
            <a:fld id="{1D9B13CD-33A0-446D-8703-F89F9F109F54}" type="slidenum">
              <a:rPr lang="en-US" noProof="0" smtClean="0"/>
              <a:pPr/>
              <a:t>‹#›</a:t>
            </a:fld>
            <a:endParaRPr lang="en-US" noProof="0" dirty="0"/>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noProof="0" dirty="0" smtClean="0"/>
              <a:t>Confidential</a:t>
            </a:r>
            <a:endParaRPr lang="en-US" noProof="0" dirty="0"/>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smtClean="0"/>
              <a:t>Text title, Arial 24pt dark blue</a:t>
            </a:r>
            <a:endParaRPr lang="en-US" noProof="0" dirty="0"/>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smtClean="0"/>
              <a:t>Text, Arial 18pt middle blue</a:t>
            </a:r>
          </a:p>
          <a:p>
            <a:pPr lvl="1"/>
            <a:r>
              <a:rPr lang="en-US" noProof="0" dirty="0" smtClean="0"/>
              <a:t>Second level, 16pt middle blue</a:t>
            </a:r>
          </a:p>
          <a:p>
            <a:pPr lvl="2"/>
            <a:r>
              <a:rPr lang="en-US" noProof="0" dirty="0" smtClean="0"/>
              <a:t>Third level, 14pt middle blue</a:t>
            </a:r>
          </a:p>
          <a:p>
            <a:pPr lvl="3"/>
            <a:r>
              <a:rPr lang="en-US" noProof="0" dirty="0" smtClean="0"/>
              <a:t>Level 4</a:t>
            </a:r>
          </a:p>
          <a:p>
            <a:pPr lvl="4"/>
            <a:r>
              <a:rPr lang="en-US" noProof="0" dirty="0" smtClean="0"/>
              <a:t>Level 5</a:t>
            </a:r>
          </a:p>
          <a:p>
            <a:pPr lvl="5"/>
            <a:r>
              <a:rPr lang="en-US" noProof="0" dirty="0" smtClean="0"/>
              <a:t>Level 6</a:t>
            </a:r>
          </a:p>
          <a:p>
            <a:pPr lvl="6"/>
            <a:r>
              <a:rPr lang="en-US" noProof="0" dirty="0" smtClean="0"/>
              <a:t>Level 7	</a:t>
            </a:r>
          </a:p>
          <a:p>
            <a:pPr lvl="7"/>
            <a:r>
              <a:rPr lang="en-US" noProof="0" dirty="0" smtClean="0"/>
              <a:t>Level 8</a:t>
            </a:r>
          </a:p>
          <a:p>
            <a:pPr lvl="8"/>
            <a:r>
              <a:rPr lang="en-US" noProof="0" dirty="0" smtClean="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smtClean="0"/>
              <a:t>Sub </a:t>
            </a:r>
            <a:r>
              <a:rPr lang="nl-NL" dirty="0" err="1" smtClean="0"/>
              <a:t>title</a:t>
            </a:r>
            <a:r>
              <a:rPr lang="nl-NL" dirty="0" smtClean="0"/>
              <a:t>, </a:t>
            </a:r>
            <a:r>
              <a:rPr lang="nl-NL" dirty="0" err="1" smtClean="0"/>
              <a:t>Arial</a:t>
            </a:r>
            <a:r>
              <a:rPr lang="nl-NL" dirty="0" smtClean="0"/>
              <a:t> 18pt </a:t>
            </a:r>
            <a:r>
              <a:rPr lang="nl-NL" dirty="0" err="1" smtClean="0"/>
              <a:t>dark</a:t>
            </a:r>
            <a:r>
              <a:rPr lang="nl-NL" dirty="0" smtClean="0"/>
              <a:t> blue</a:t>
            </a:r>
          </a:p>
        </p:txBody>
      </p:sp>
    </p:spTree>
    <p:extLst>
      <p:ext uri="{BB962C8B-B14F-4D97-AF65-F5344CB8AC3E}">
        <p14:creationId xmlns:p14="http://schemas.microsoft.com/office/powerpoint/2010/main" val="110378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dirty="0" smtClean="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dirty="0" smtClean="0"/>
              <a:t>Agenda</a:t>
            </a:r>
            <a:endParaRPr lang="en-US" noProof="0" dirty="0"/>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dirty="0" smtClean="0"/>
              <a:t>&lt;Date&gt;</a:t>
            </a:r>
            <a:endParaRPr lang="en-US" noProof="0" dirty="0"/>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dirty="0" smtClean="0"/>
              <a:t>Slide </a:t>
            </a:r>
            <a:fld id="{1D9B13CD-33A0-446D-8703-F89F9F109F54}" type="slidenum">
              <a:rPr lang="en-US" noProof="0" smtClean="0"/>
              <a:pPr/>
              <a:t>‹#›</a:t>
            </a:fld>
            <a:endParaRPr lang="en-US" noProof="0" dirty="0"/>
          </a:p>
        </p:txBody>
      </p:sp>
      <p:sp>
        <p:nvSpPr>
          <p:cNvPr id="13"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smtClean="0"/>
              <a:t>Confidential</a:t>
            </a:r>
            <a:endParaRPr lang="en-US" noProof="0" dirty="0"/>
          </a:p>
        </p:txBody>
      </p:sp>
    </p:spTree>
    <p:extLst>
      <p:ext uri="{BB962C8B-B14F-4D97-AF65-F5344CB8AC3E}">
        <p14:creationId xmlns:p14="http://schemas.microsoft.com/office/powerpoint/2010/main" val="52923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ML 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10859"/>
          <a:stretch/>
        </p:blipFill>
        <p:spPr>
          <a:xfrm>
            <a:off x="-1" y="0"/>
            <a:ext cx="8151063" cy="5143500"/>
          </a:xfrm>
          <a:prstGeom prst="rect">
            <a:avLst/>
          </a:prstGeom>
        </p:spPr>
      </p:pic>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dirty="0" smtClean="0"/>
              <a:t>Chapter item</a:t>
            </a:r>
            <a:endParaRPr lang="en-US" noProof="0" dirty="0"/>
          </a:p>
        </p:txBody>
      </p:sp>
      <p:pic>
        <p:nvPicPr>
          <p:cNvPr id="14"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25"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smtClean="0"/>
              <a:t>&lt;Date&gt;</a:t>
            </a:r>
            <a:endParaRPr lang="en-US" noProof="0" dirty="0"/>
          </a:p>
        </p:txBody>
      </p:sp>
      <p:sp>
        <p:nvSpPr>
          <p:cNvPr id="26"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smtClean="0"/>
              <a:t>Slide </a:t>
            </a:r>
            <a:fld id="{1D9B13CD-33A0-446D-8703-F89F9F109F54}" type="slidenum">
              <a:rPr lang="en-US" noProof="0" smtClean="0"/>
              <a:pPr/>
              <a:t>‹#›</a:t>
            </a:fld>
            <a:endParaRPr lang="en-US" noProof="0" dirty="0"/>
          </a:p>
        </p:txBody>
      </p:sp>
      <p:sp>
        <p:nvSpPr>
          <p:cNvPr id="27"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smtClean="0"/>
              <a:t>Confidential</a:t>
            </a:r>
            <a:endParaRPr lang="en-US" noProof="0" dirty="0"/>
          </a:p>
        </p:txBody>
      </p:sp>
    </p:spTree>
    <p:extLst>
      <p:ext uri="{BB962C8B-B14F-4D97-AF65-F5344CB8AC3E}">
        <p14:creationId xmlns:p14="http://schemas.microsoft.com/office/powerpoint/2010/main" val="40534045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smtClean="0"/>
              <a:t>Click to 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smtClean="0"/>
              <a:t>&lt;Date&gt;</a:t>
            </a:r>
            <a:endParaRPr lang="en-US" noProof="0" dirty="0"/>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smtClean="0"/>
              <a:t>Slide </a:t>
            </a:r>
            <a:fld id="{1D9B13CD-33A0-446D-8703-F89F9F109F54}" type="slidenum">
              <a:rPr lang="en-US" noProof="0" smtClean="0"/>
              <a:pPr/>
              <a:t>‹#›</a:t>
            </a:fld>
            <a:endParaRPr lang="en-US" noProof="0" dirty="0"/>
          </a:p>
        </p:txBody>
      </p:sp>
      <p:sp>
        <p:nvSpPr>
          <p:cNvPr id="21"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smtClean="0"/>
              <a:t>Confidential</a:t>
            </a:r>
            <a:endParaRPr lang="en-US" noProof="0" dirty="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smtClean="0"/>
              <a:t>Text title, Arial 24pt dark blue</a:t>
            </a:r>
            <a:endParaRPr lang="en-US" noProof="0" dirty="0"/>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smtClean="0"/>
              <a:t>Sub </a:t>
            </a:r>
            <a:r>
              <a:rPr lang="nl-NL" dirty="0" err="1" smtClean="0"/>
              <a:t>title</a:t>
            </a:r>
            <a:r>
              <a:rPr lang="nl-NL" dirty="0" smtClean="0"/>
              <a:t>, </a:t>
            </a:r>
            <a:r>
              <a:rPr lang="nl-NL" dirty="0" err="1" smtClean="0"/>
              <a:t>Arial</a:t>
            </a:r>
            <a:r>
              <a:rPr lang="nl-NL" dirty="0" smtClean="0"/>
              <a:t> 18pt </a:t>
            </a:r>
            <a:r>
              <a:rPr lang="nl-NL" dirty="0" err="1" smtClean="0"/>
              <a:t>dark</a:t>
            </a:r>
            <a:r>
              <a:rPr lang="nl-NL" dirty="0" smtClean="0"/>
              <a:t> blue</a:t>
            </a:r>
          </a:p>
        </p:txBody>
      </p:sp>
    </p:spTree>
    <p:extLst>
      <p:ext uri="{BB962C8B-B14F-4D97-AF65-F5344CB8AC3E}">
        <p14:creationId xmlns:p14="http://schemas.microsoft.com/office/powerpoint/2010/main" val="15802198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smtClean="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smtClean="0"/>
              <a:t>&lt;Date&gt;</a:t>
            </a:r>
            <a:endParaRPr lang="en-US" noProof="0" dirty="0"/>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smtClean="0"/>
              <a:t>Slide </a:t>
            </a:r>
            <a:fld id="{1D9B13CD-33A0-446D-8703-F89F9F109F54}" type="slidenum">
              <a:rPr lang="en-US" noProof="0" smtClean="0"/>
              <a:pPr/>
              <a:t>‹#›</a:t>
            </a:fld>
            <a:endParaRPr lang="en-US" noProof="0" dirty="0"/>
          </a:p>
        </p:txBody>
      </p:sp>
      <p:sp>
        <p:nvSpPr>
          <p:cNvPr id="21"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smtClean="0"/>
              <a:t>Confidential</a:t>
            </a:r>
            <a:endParaRPr lang="en-US" noProof="0" dirty="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smtClean="0"/>
              <a:t>Text title, Arial 24pt dark blue</a:t>
            </a:r>
            <a:endParaRPr lang="en-US" noProof="0" dirty="0"/>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smtClean="0"/>
              <a:t>Sub </a:t>
            </a:r>
            <a:r>
              <a:rPr lang="nl-NL" dirty="0" err="1" smtClean="0"/>
              <a:t>title</a:t>
            </a:r>
            <a:r>
              <a:rPr lang="nl-NL" dirty="0" smtClean="0"/>
              <a:t>, </a:t>
            </a:r>
            <a:r>
              <a:rPr lang="nl-NL" dirty="0" err="1" smtClean="0"/>
              <a:t>Arial</a:t>
            </a:r>
            <a:r>
              <a:rPr lang="nl-NL" dirty="0" smtClean="0"/>
              <a:t> 18pt </a:t>
            </a:r>
            <a:r>
              <a:rPr lang="nl-NL" dirty="0" err="1" smtClean="0"/>
              <a:t>dark</a:t>
            </a:r>
            <a:r>
              <a:rPr lang="nl-NL" dirty="0" smtClean="0"/>
              <a:t> blue</a:t>
            </a:r>
          </a:p>
        </p:txBody>
      </p:sp>
    </p:spTree>
    <p:extLst>
      <p:ext uri="{BB962C8B-B14F-4D97-AF65-F5344CB8AC3E}">
        <p14:creationId xmlns:p14="http://schemas.microsoft.com/office/powerpoint/2010/main" val="23875303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pic>
        <p:nvPicPr>
          <p:cNvPr id="3" name="Afbeelding 7" descr="bg_back.png"/>
          <p:cNvPicPr>
            <a:picLocks noChangeAspect="1"/>
          </p:cNvPicPr>
          <p:nvPr userDrawn="1"/>
        </p:nvPicPr>
        <p:blipFill>
          <a:blip r:embed="rId2"/>
          <a:stretch>
            <a:fillRect/>
          </a:stretch>
        </p:blipFill>
        <p:spPr>
          <a:xfrm>
            <a:off x="0" y="0"/>
            <a:ext cx="9144000" cy="5143500"/>
          </a:xfrm>
          <a:prstGeom prst="rect">
            <a:avLst/>
          </a:prstGeom>
        </p:spPr>
      </p:pic>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40644430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nl-NL" noProof="0" smtClean="0"/>
              <a:t>&lt;Date&gt;</a:t>
            </a:r>
            <a:endParaRPr lang="en-US" noProof="0" dirty="0"/>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dirty="0" smtClean="0"/>
              <a:t>Slide </a:t>
            </a:r>
            <a:fld id="{1D9B13CD-33A0-446D-8703-F89F9F109F54}" type="slidenum">
              <a:rPr lang="en-US" noProof="0" smtClean="0"/>
              <a:pPr/>
              <a:t>‹#›</a:t>
            </a:fld>
            <a:endParaRPr lang="en-US" noProof="0" dirty="0"/>
          </a:p>
        </p:txBody>
      </p:sp>
      <p:pic>
        <p:nvPicPr>
          <p:cNvPr id="24" name="Picture 17"/>
          <p:cNvPicPr>
            <a:picLocks noChangeAspect="1"/>
          </p:cNvPicPr>
          <p:nvPr/>
        </p:nvPicPr>
        <p:blipFill rotWithShape="1">
          <a:blip r:embed="rId9">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sp>
        <p:nvSpPr>
          <p:cNvPr id="32"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smtClean="0"/>
              <a:t>Confidential</a:t>
            </a:r>
            <a:endParaRPr lang="en-US" noProof="0"/>
          </a:p>
        </p:txBody>
      </p:sp>
      <p:pic>
        <p:nvPicPr>
          <p:cNvPr id="33"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Tree>
    <p:extLst>
      <p:ext uri="{BB962C8B-B14F-4D97-AF65-F5344CB8AC3E}">
        <p14:creationId xmlns:p14="http://schemas.microsoft.com/office/powerpoint/2010/main" val="573364550"/>
      </p:ext>
    </p:extLst>
  </p:cSld>
  <p:clrMap bg1="lt1" tx1="dk1" bg2="lt2" tx2="dk2" accent1="accent1" accent2="accent2" accent3="accent3" accent4="accent4" accent5="accent5" accent6="accent6" hlink="hlink" folHlink="folHlink"/>
  <p:sldLayoutIdLst>
    <p:sldLayoutId id="2147483777" r:id="rId1"/>
    <p:sldLayoutId id="2147483783" r:id="rId2"/>
    <p:sldLayoutId id="2147483782" r:id="rId3"/>
    <p:sldLayoutId id="2147483771" r:id="rId4"/>
    <p:sldLayoutId id="2147483773" r:id="rId5"/>
    <p:sldLayoutId id="2147483774" r:id="rId6"/>
    <p:sldLayoutId id="2147483778" r:id="rId7"/>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Serial_Peripheral_Interface_Bus"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Rotary_encoder#Incremental_rotary_encoder"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rduino.cc/"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gnu.org/software/octave/" TargetMode="External"/><Relationship Id="rId2" Type="http://schemas.openxmlformats.org/officeDocument/2006/relationships/hyperlink" Target="https://en.wikipedia.org/wiki/Infinite_impulse_response"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PID_controller#Modifications_to_the_PID_algorith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0"/>
          </p:nvPr>
        </p:nvSpPr>
        <p:spPr/>
        <p:txBody>
          <a:bodyPr/>
          <a:lstStyle/>
          <a:p>
            <a:r>
              <a:rPr lang="nl-NL" dirty="0" err="1" smtClean="0"/>
              <a:t>Wilbert</a:t>
            </a:r>
            <a:r>
              <a:rPr lang="nl-NL" dirty="0" smtClean="0"/>
              <a:t> Alberts</a:t>
            </a:r>
            <a:endParaRPr lang="nl-NL" dirty="0"/>
          </a:p>
        </p:txBody>
      </p:sp>
      <p:sp>
        <p:nvSpPr>
          <p:cNvPr id="7" name="Tijdelijke aanduiding voor tekst 6"/>
          <p:cNvSpPr>
            <a:spLocks noGrp="1"/>
          </p:cNvSpPr>
          <p:nvPr>
            <p:ph type="body" sz="quarter" idx="11"/>
          </p:nvPr>
        </p:nvSpPr>
        <p:spPr/>
        <p:txBody>
          <a:bodyPr/>
          <a:lstStyle/>
          <a:p>
            <a:endParaRPr lang="nl-NL" dirty="0"/>
          </a:p>
        </p:txBody>
      </p:sp>
      <p:sp>
        <p:nvSpPr>
          <p:cNvPr id="8" name="Tijdelijke aanduiding voor tekst 7"/>
          <p:cNvSpPr>
            <a:spLocks noGrp="1"/>
          </p:cNvSpPr>
          <p:nvPr>
            <p:ph type="body" sz="quarter" idx="12"/>
          </p:nvPr>
        </p:nvSpPr>
        <p:spPr>
          <a:xfrm>
            <a:off x="486000" y="3148223"/>
            <a:ext cx="7920000" cy="307777"/>
          </a:xfrm>
        </p:spPr>
        <p:txBody>
          <a:bodyPr/>
          <a:lstStyle/>
          <a:p>
            <a:r>
              <a:rPr lang="en-US" dirty="0" smtClean="0"/>
              <a:t>The Rover’s hardware and software</a:t>
            </a:r>
            <a:endParaRPr lang="en-US" dirty="0"/>
          </a:p>
        </p:txBody>
      </p:sp>
      <p:sp>
        <p:nvSpPr>
          <p:cNvPr id="11" name="Tijdelijke aanduiding voor voettekst 10"/>
          <p:cNvSpPr>
            <a:spLocks noGrp="1"/>
          </p:cNvSpPr>
          <p:nvPr>
            <p:ph type="ftr" sz="quarter" idx="13"/>
          </p:nvPr>
        </p:nvSpPr>
        <p:spPr/>
        <p:txBody>
          <a:bodyPr/>
          <a:lstStyle/>
          <a:p>
            <a:r>
              <a:rPr lang="en-US" smtClean="0">
                <a:solidFill>
                  <a:schemeClr val="tx1"/>
                </a:solidFill>
              </a:rPr>
              <a:t>Confidential</a:t>
            </a:r>
            <a:endParaRPr lang="en-US">
              <a:solidFill>
                <a:schemeClr val="tx1"/>
              </a:solidFill>
            </a:endParaRPr>
          </a:p>
        </p:txBody>
      </p:sp>
      <p:sp>
        <p:nvSpPr>
          <p:cNvPr id="9" name="Tijdelijke aanduiding voor tekst 8"/>
          <p:cNvSpPr>
            <a:spLocks noGrp="1"/>
          </p:cNvSpPr>
          <p:nvPr>
            <p:ph type="body" sz="quarter" idx="14"/>
          </p:nvPr>
        </p:nvSpPr>
        <p:spPr/>
        <p:txBody>
          <a:bodyPr/>
          <a:lstStyle/>
          <a:p>
            <a:endParaRPr lang="nl-NL"/>
          </a:p>
        </p:txBody>
      </p:sp>
    </p:spTree>
    <p:extLst>
      <p:ext uri="{BB962C8B-B14F-4D97-AF65-F5344CB8AC3E}">
        <p14:creationId xmlns:p14="http://schemas.microsoft.com/office/powerpoint/2010/main" val="1113350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10</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Sensors and actuators</a:t>
            </a:r>
            <a:endParaRPr lang="en-US" dirty="0"/>
          </a:p>
        </p:txBody>
      </p:sp>
      <p:sp>
        <p:nvSpPr>
          <p:cNvPr id="6" name="Text Placeholder 5"/>
          <p:cNvSpPr>
            <a:spLocks noGrp="1"/>
          </p:cNvSpPr>
          <p:nvPr>
            <p:ph type="body" sz="quarter" idx="13"/>
          </p:nvPr>
        </p:nvSpPr>
        <p:spPr/>
        <p:txBody>
          <a:bodyPr/>
          <a:lstStyle/>
          <a:p>
            <a:r>
              <a:rPr lang="en-US" dirty="0" smtClean="0"/>
              <a:t>The Rover requires power for the </a:t>
            </a:r>
            <a:r>
              <a:rPr lang="en-US" dirty="0" err="1" smtClean="0"/>
              <a:t>Arduino</a:t>
            </a:r>
            <a:r>
              <a:rPr lang="en-US" dirty="0" smtClean="0"/>
              <a:t>, the Pi and the motors</a:t>
            </a:r>
          </a:p>
          <a:p>
            <a:r>
              <a:rPr lang="en-US" dirty="0" smtClean="0"/>
              <a:t>Input power is 12V which is distributed to motors and transformed down to 5V for sensors and computers.</a:t>
            </a:r>
          </a:p>
          <a:p>
            <a:r>
              <a:rPr lang="en-US" dirty="0" smtClean="0"/>
              <a:t>Chassis supports batteries but this has not been tested</a:t>
            </a:r>
          </a:p>
          <a:p>
            <a:r>
              <a:rPr lang="en-US" dirty="0" smtClean="0"/>
              <a:t>Power supply via wall wart is a self developed addition</a:t>
            </a:r>
          </a:p>
          <a:p>
            <a:r>
              <a:rPr lang="en-US" dirty="0" smtClean="0"/>
              <a:t>Power consumption can be rather high</a:t>
            </a:r>
          </a:p>
          <a:p>
            <a:pPr lvl="1"/>
            <a:r>
              <a:rPr lang="en-US" dirty="0" smtClean="0"/>
              <a:t>We noted drop outs when changing from 0% to 100% </a:t>
            </a:r>
            <a:r>
              <a:rPr lang="en-US" dirty="0" err="1" smtClean="0"/>
              <a:t>pwm</a:t>
            </a:r>
            <a:r>
              <a:rPr lang="en-US" dirty="0" smtClean="0"/>
              <a:t> in one go</a:t>
            </a:r>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48875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11</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Sensors and actuators</a:t>
            </a:r>
            <a:endParaRPr lang="en-US" dirty="0"/>
          </a:p>
        </p:txBody>
      </p:sp>
      <p:sp>
        <p:nvSpPr>
          <p:cNvPr id="6" name="Text Placeholder 5"/>
          <p:cNvSpPr>
            <a:spLocks noGrp="1"/>
          </p:cNvSpPr>
          <p:nvPr>
            <p:ph type="body" sz="quarter" idx="13"/>
          </p:nvPr>
        </p:nvSpPr>
        <p:spPr/>
        <p:txBody>
          <a:bodyPr/>
          <a:lstStyle/>
          <a:p>
            <a:r>
              <a:rPr lang="en-US" dirty="0" smtClean="0"/>
              <a:t>Collision/Line sensors</a:t>
            </a:r>
          </a:p>
          <a:p>
            <a:pPr lvl="1"/>
            <a:r>
              <a:rPr lang="en-US" dirty="0" smtClean="0"/>
              <a:t>Same technology: IR sensors</a:t>
            </a:r>
          </a:p>
          <a:p>
            <a:pPr lvl="1"/>
            <a:r>
              <a:rPr lang="en-US" dirty="0" smtClean="0"/>
              <a:t>Combined with IR lights for contrast</a:t>
            </a:r>
          </a:p>
          <a:p>
            <a:pPr lvl="1"/>
            <a:r>
              <a:rPr lang="en-US" dirty="0" smtClean="0"/>
              <a:t>Shrink wrap used to improve directionality</a:t>
            </a:r>
          </a:p>
          <a:p>
            <a:pPr lvl="1"/>
            <a:r>
              <a:rPr lang="en-US" dirty="0" smtClean="0"/>
              <a:t>Collision sensors on corners (accompanied by a controllable light per corner)</a:t>
            </a:r>
          </a:p>
          <a:p>
            <a:pPr lvl="1"/>
            <a:r>
              <a:rPr lang="en-US" dirty="0" smtClean="0"/>
              <a:t>Tracking sensors layout </a:t>
            </a:r>
          </a:p>
          <a:p>
            <a:pPr lvl="2"/>
            <a:r>
              <a:rPr lang="en-US" dirty="0" smtClean="0"/>
              <a:t>Note 2 sensors are combined and added into one input</a:t>
            </a:r>
          </a:p>
          <a:p>
            <a:pPr lvl="2"/>
            <a:r>
              <a:rPr lang="en-US" dirty="0" smtClean="0"/>
              <a:t>Note 1 output controls all lights</a:t>
            </a:r>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250" y="3083814"/>
            <a:ext cx="2984500" cy="1754886"/>
          </a:xfrm>
          <a:prstGeom prst="rect">
            <a:avLst/>
          </a:prstGeom>
        </p:spPr>
      </p:pic>
    </p:spTree>
    <p:extLst>
      <p:ext uri="{BB962C8B-B14F-4D97-AF65-F5344CB8AC3E}">
        <p14:creationId xmlns:p14="http://schemas.microsoft.com/office/powerpoint/2010/main" val="4171130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12</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Computing platform</a:t>
            </a:r>
            <a:endParaRPr lang="en-US" dirty="0"/>
          </a:p>
        </p:txBody>
      </p:sp>
      <p:sp>
        <p:nvSpPr>
          <p:cNvPr id="6" name="Text Placeholder 5"/>
          <p:cNvSpPr>
            <a:spLocks noGrp="1"/>
          </p:cNvSpPr>
          <p:nvPr>
            <p:ph type="body" sz="quarter" idx="13"/>
          </p:nvPr>
        </p:nvSpPr>
        <p:spPr/>
        <p:txBody>
          <a:bodyPr/>
          <a:lstStyle/>
          <a:p>
            <a:r>
              <a:rPr lang="en-US" dirty="0" smtClean="0"/>
              <a:t>Computing is distributed over a Pi and an </a:t>
            </a:r>
            <a:r>
              <a:rPr lang="en-US" dirty="0" err="1" smtClean="0"/>
              <a:t>Arduino</a:t>
            </a:r>
            <a:r>
              <a:rPr lang="en-US" dirty="0" smtClean="0"/>
              <a:t> based board</a:t>
            </a:r>
          </a:p>
          <a:p>
            <a:endParaRPr lang="en-US" dirty="0"/>
          </a:p>
          <a:p>
            <a:endParaRPr lang="en-US" dirty="0" smtClean="0"/>
          </a:p>
        </p:txBody>
      </p:sp>
      <p:sp>
        <p:nvSpPr>
          <p:cNvPr id="7" name="Text Placeholder 6"/>
          <p:cNvSpPr>
            <a:spLocks noGrp="1"/>
          </p:cNvSpPr>
          <p:nvPr>
            <p:ph type="body" sz="quarter" idx="14"/>
          </p:nvPr>
        </p:nvSpPr>
        <p:spPr/>
        <p:txBody>
          <a:bodyPr/>
          <a:lstStyle/>
          <a:p>
            <a:endParaRPr lang="en-US"/>
          </a:p>
        </p:txBody>
      </p:sp>
      <p:pic>
        <p:nvPicPr>
          <p:cNvPr id="3074" name="Picture 2" descr="C:\Users\walberts\Downloads\Rover5-master\Documentation\p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70" y="1295399"/>
            <a:ext cx="2368002" cy="154146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alberts\Downloads\Rover5-master\Documentation\av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970" y="3479632"/>
            <a:ext cx="2215198" cy="1102698"/>
          </a:xfrm>
          <a:prstGeom prst="rect">
            <a:avLst/>
          </a:prstGeom>
          <a:noFill/>
          <a:extLst>
            <a:ext uri="{909E8E84-426E-40DD-AFC4-6F175D3DCCD1}">
              <a14:hiddenFill xmlns:a14="http://schemas.microsoft.com/office/drawing/2010/main">
                <a:solidFill>
                  <a:srgbClr val="FFFFFF"/>
                </a:solidFill>
              </a14:hiddenFill>
            </a:ext>
          </a:extLst>
        </p:spPr>
      </p:pic>
      <p:sp>
        <p:nvSpPr>
          <p:cNvPr id="9" name="Left-Right Arrow 8"/>
          <p:cNvSpPr/>
          <p:nvPr/>
        </p:nvSpPr>
        <p:spPr>
          <a:xfrm rot="16200000">
            <a:off x="3274058" y="2922821"/>
            <a:ext cx="755482" cy="358140"/>
          </a:xfrm>
          <a:prstGeom prst="lef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smtClean="0"/>
              <a:t>SPI</a:t>
            </a:r>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97982" y="3782495"/>
            <a:ext cx="687704" cy="687704"/>
          </a:xfrm>
          <a:prstGeom prst="rect">
            <a:avLst/>
          </a:prstGeom>
        </p:spPr>
      </p:pic>
      <p:pic>
        <p:nvPicPr>
          <p:cNvPr id="3076"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7064" t="10441" r="25873" b="6173"/>
          <a:stretch/>
        </p:blipFill>
        <p:spPr bwMode="auto">
          <a:xfrm>
            <a:off x="5126224" y="1577294"/>
            <a:ext cx="2941809" cy="293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rot="5400000">
            <a:off x="3049618" y="3066214"/>
            <a:ext cx="652462"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err="1" smtClean="0"/>
              <a:t>ReqExc</a:t>
            </a:r>
            <a:endParaRPr lang="en-US" sz="500" dirty="0" smtClean="0"/>
          </a:p>
        </p:txBody>
      </p:sp>
      <p:sp>
        <p:nvSpPr>
          <p:cNvPr id="16" name="Right Arrow 15"/>
          <p:cNvSpPr/>
          <p:nvPr/>
        </p:nvSpPr>
        <p:spPr>
          <a:xfrm rot="16200000">
            <a:off x="3601518" y="3035883"/>
            <a:ext cx="652462"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err="1" smtClean="0"/>
              <a:t>AckExc</a:t>
            </a:r>
            <a:endParaRPr lang="en-US" sz="500" dirty="0" smtClean="0"/>
          </a:p>
        </p:txBody>
      </p:sp>
      <p:sp>
        <p:nvSpPr>
          <p:cNvPr id="17" name="Right Arrow 16"/>
          <p:cNvSpPr/>
          <p:nvPr/>
        </p:nvSpPr>
        <p:spPr>
          <a:xfrm>
            <a:off x="1704946" y="3931681"/>
            <a:ext cx="709520"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Line Sensor (4x)</a:t>
            </a:r>
          </a:p>
        </p:txBody>
      </p:sp>
      <p:sp>
        <p:nvSpPr>
          <p:cNvPr id="18" name="Right Arrow 17"/>
          <p:cNvSpPr/>
          <p:nvPr/>
        </p:nvSpPr>
        <p:spPr>
          <a:xfrm flipH="1">
            <a:off x="1704945" y="4157219"/>
            <a:ext cx="655377"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Line light</a:t>
            </a:r>
          </a:p>
        </p:txBody>
      </p:sp>
      <p:sp>
        <p:nvSpPr>
          <p:cNvPr id="19" name="Right Arrow 18"/>
          <p:cNvSpPr/>
          <p:nvPr/>
        </p:nvSpPr>
        <p:spPr>
          <a:xfrm>
            <a:off x="4572302" y="3382752"/>
            <a:ext cx="742525"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Motor direction L/R</a:t>
            </a:r>
          </a:p>
        </p:txBody>
      </p:sp>
      <p:sp>
        <p:nvSpPr>
          <p:cNvPr id="20" name="Right Arrow 19"/>
          <p:cNvSpPr/>
          <p:nvPr/>
        </p:nvSpPr>
        <p:spPr>
          <a:xfrm>
            <a:off x="4575168" y="3535152"/>
            <a:ext cx="742525"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Motor </a:t>
            </a:r>
            <a:r>
              <a:rPr lang="en-US" sz="500" dirty="0" err="1" smtClean="0"/>
              <a:t>dutycycle</a:t>
            </a:r>
            <a:r>
              <a:rPr lang="en-US" sz="500" dirty="0" smtClean="0"/>
              <a:t> L/R</a:t>
            </a:r>
          </a:p>
        </p:txBody>
      </p:sp>
      <p:sp>
        <p:nvSpPr>
          <p:cNvPr id="21" name="Right Arrow 20"/>
          <p:cNvSpPr/>
          <p:nvPr/>
        </p:nvSpPr>
        <p:spPr>
          <a:xfrm flipH="1">
            <a:off x="4572301" y="3728911"/>
            <a:ext cx="742525"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Encoder AB L/R</a:t>
            </a:r>
          </a:p>
        </p:txBody>
      </p:sp>
      <p:sp>
        <p:nvSpPr>
          <p:cNvPr id="22" name="Right Arrow 21"/>
          <p:cNvSpPr/>
          <p:nvPr/>
        </p:nvSpPr>
        <p:spPr>
          <a:xfrm flipH="1">
            <a:off x="4572300" y="3934101"/>
            <a:ext cx="742525"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Collision sensor (4x)</a:t>
            </a:r>
          </a:p>
        </p:txBody>
      </p:sp>
      <p:sp>
        <p:nvSpPr>
          <p:cNvPr id="23" name="Right Arrow 22"/>
          <p:cNvSpPr/>
          <p:nvPr/>
        </p:nvSpPr>
        <p:spPr>
          <a:xfrm>
            <a:off x="4575168" y="4120264"/>
            <a:ext cx="742525" cy="193759"/>
          </a:xfrm>
          <a:prstGeom prst="rightArrow">
            <a:avLst/>
          </a:prstGeom>
          <a:solidFill>
            <a:schemeClr val="bg1">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Collision light (4x)</a:t>
            </a:r>
          </a:p>
        </p:txBody>
      </p:sp>
    </p:spTree>
    <p:extLst>
      <p:ext uri="{BB962C8B-B14F-4D97-AF65-F5344CB8AC3E}">
        <p14:creationId xmlns:p14="http://schemas.microsoft.com/office/powerpoint/2010/main" val="670080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Computing platform</a:t>
            </a:r>
            <a:endParaRPr lang="en-US" dirty="0"/>
          </a:p>
        </p:txBody>
      </p:sp>
      <p:sp>
        <p:nvSpPr>
          <p:cNvPr id="6" name="Text Placeholder 5"/>
          <p:cNvSpPr>
            <a:spLocks noGrp="1"/>
          </p:cNvSpPr>
          <p:nvPr>
            <p:ph type="body" sz="quarter" idx="13"/>
          </p:nvPr>
        </p:nvSpPr>
        <p:spPr/>
        <p:txBody>
          <a:bodyPr/>
          <a:lstStyle/>
          <a:p>
            <a:r>
              <a:rPr lang="en-US" dirty="0" smtClean="0"/>
              <a:t>Computing is distributed over a Pi and an </a:t>
            </a:r>
            <a:r>
              <a:rPr lang="en-US" dirty="0" err="1" smtClean="0"/>
              <a:t>Arduino</a:t>
            </a:r>
            <a:r>
              <a:rPr lang="en-US" dirty="0" smtClean="0"/>
              <a:t> based board</a:t>
            </a:r>
          </a:p>
          <a:p>
            <a:pPr lvl="1"/>
            <a:r>
              <a:rPr lang="en-US" dirty="0" smtClean="0"/>
              <a:t>Pi: main application</a:t>
            </a:r>
          </a:p>
          <a:p>
            <a:pPr lvl="1"/>
            <a:r>
              <a:rPr lang="en-US" dirty="0" err="1" smtClean="0"/>
              <a:t>Arduino</a:t>
            </a:r>
            <a:r>
              <a:rPr lang="en-US" dirty="0" smtClean="0"/>
              <a:t>: </a:t>
            </a:r>
            <a:r>
              <a:rPr lang="en-US" dirty="0" err="1" smtClean="0"/>
              <a:t>pwm</a:t>
            </a:r>
            <a:r>
              <a:rPr lang="en-US" dirty="0" smtClean="0"/>
              <a:t> generation, sensor readout</a:t>
            </a:r>
          </a:p>
          <a:p>
            <a:r>
              <a:rPr lang="en-US" dirty="0" smtClean="0"/>
              <a:t>Communication between Pi and </a:t>
            </a:r>
            <a:r>
              <a:rPr lang="en-US" dirty="0" err="1" smtClean="0"/>
              <a:t>Arduino</a:t>
            </a:r>
            <a:r>
              <a:rPr lang="en-US" dirty="0" smtClean="0"/>
              <a:t> is done by SPI</a:t>
            </a:r>
          </a:p>
          <a:p>
            <a:endParaRPr lang="en-US" dirty="0"/>
          </a:p>
          <a:p>
            <a:r>
              <a:rPr lang="en-US" dirty="0" smtClean="0"/>
              <a:t>Pi: raspberry Pi3, standard </a:t>
            </a:r>
            <a:r>
              <a:rPr lang="en-US" dirty="0" err="1" smtClean="0"/>
              <a:t>Raspbian</a:t>
            </a:r>
            <a:r>
              <a:rPr lang="en-US" dirty="0" smtClean="0"/>
              <a:t> distribution</a:t>
            </a:r>
          </a:p>
          <a:p>
            <a:r>
              <a:rPr lang="en-US" dirty="0" err="1" smtClean="0"/>
              <a:t>Arduino</a:t>
            </a:r>
            <a:r>
              <a:rPr lang="en-US" dirty="0" smtClean="0"/>
              <a:t>: mega </a:t>
            </a:r>
            <a:r>
              <a:rPr lang="en-US" dirty="0" err="1" smtClean="0"/>
              <a:t>avr</a:t>
            </a:r>
            <a:r>
              <a:rPr lang="en-US" dirty="0" smtClean="0"/>
              <a:t> 2560 @ 16 </a:t>
            </a:r>
            <a:r>
              <a:rPr lang="en-US" dirty="0" err="1" smtClean="0"/>
              <a:t>Mhz</a:t>
            </a:r>
            <a:endParaRPr lang="en-US" dirty="0" smtClean="0"/>
          </a:p>
          <a:p>
            <a:endParaRPr lang="en-US" dirty="0"/>
          </a:p>
          <a:p>
            <a:r>
              <a:rPr lang="en-US" dirty="0" smtClean="0"/>
              <a:t>Rationale for </a:t>
            </a:r>
            <a:r>
              <a:rPr lang="en-US" dirty="0" err="1" smtClean="0"/>
              <a:t>Arduino</a:t>
            </a:r>
            <a:r>
              <a:rPr lang="en-US" dirty="0" smtClean="0"/>
              <a:t>: </a:t>
            </a:r>
          </a:p>
          <a:p>
            <a:pPr lvl="1"/>
            <a:r>
              <a:rPr lang="en-US" dirty="0" smtClean="0"/>
              <a:t>Pi has limited PWM generation facilities and limited IO inputs</a:t>
            </a:r>
            <a:endParaRPr lang="en-US" dirty="0"/>
          </a:p>
        </p:txBody>
      </p:sp>
      <p:sp>
        <p:nvSpPr>
          <p:cNvPr id="7" name="Text Placeholder 6"/>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714086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Computing platform</a:t>
            </a:r>
            <a:endParaRPr lang="en-US" dirty="0"/>
          </a:p>
        </p:txBody>
      </p:sp>
      <p:sp>
        <p:nvSpPr>
          <p:cNvPr id="6" name="Text Placeholder 5"/>
          <p:cNvSpPr>
            <a:spLocks noGrp="1"/>
          </p:cNvSpPr>
          <p:nvPr>
            <p:ph type="body" sz="quarter" idx="13"/>
          </p:nvPr>
        </p:nvSpPr>
        <p:spPr>
          <a:xfrm>
            <a:off x="457200" y="864000"/>
            <a:ext cx="3158836" cy="3960000"/>
          </a:xfrm>
        </p:spPr>
        <p:txBody>
          <a:bodyPr>
            <a:normAutofit fontScale="85000" lnSpcReduction="10000"/>
          </a:bodyPr>
          <a:lstStyle/>
          <a:p>
            <a:r>
              <a:rPr lang="en-US" dirty="0" err="1" smtClean="0"/>
              <a:t>Arduino</a:t>
            </a:r>
            <a:r>
              <a:rPr lang="en-US" dirty="0"/>
              <a:t> </a:t>
            </a:r>
            <a:r>
              <a:rPr lang="en-US" dirty="0" smtClean="0"/>
              <a:t>inputs</a:t>
            </a:r>
          </a:p>
          <a:p>
            <a:pPr lvl="1"/>
            <a:r>
              <a:rPr lang="en-US" dirty="0" smtClean="0"/>
              <a:t>4 IR collision sensors (analogue)</a:t>
            </a:r>
          </a:p>
          <a:p>
            <a:pPr lvl="1"/>
            <a:r>
              <a:rPr lang="en-US" dirty="0" smtClean="0"/>
              <a:t>4 IR tracking sensors (analogue)</a:t>
            </a:r>
          </a:p>
          <a:p>
            <a:pPr lvl="1"/>
            <a:r>
              <a:rPr lang="en-US" dirty="0" smtClean="0"/>
              <a:t>1 SPI request transfer</a:t>
            </a:r>
          </a:p>
          <a:p>
            <a:pPr lvl="1"/>
            <a:r>
              <a:rPr lang="en-US" dirty="0" smtClean="0"/>
              <a:t>1 SPI clock</a:t>
            </a:r>
          </a:p>
          <a:p>
            <a:pPr lvl="1"/>
            <a:r>
              <a:rPr lang="en-US" dirty="0" smtClean="0"/>
              <a:t>1 SPI data </a:t>
            </a:r>
          </a:p>
          <a:p>
            <a:pPr lvl="1"/>
            <a:r>
              <a:rPr lang="en-US" dirty="0" smtClean="0"/>
              <a:t>1 SPI chip enable</a:t>
            </a:r>
          </a:p>
          <a:p>
            <a:pPr lvl="1"/>
            <a:r>
              <a:rPr lang="en-US" dirty="0" smtClean="0"/>
              <a:t>2 AB left (quadrature)</a:t>
            </a:r>
          </a:p>
          <a:p>
            <a:pPr lvl="1"/>
            <a:r>
              <a:rPr lang="en-US" dirty="0" smtClean="0"/>
              <a:t>2 AB right </a:t>
            </a:r>
            <a:r>
              <a:rPr lang="en-US" dirty="0"/>
              <a:t>(quadrature</a:t>
            </a:r>
            <a:r>
              <a:rPr lang="en-US" dirty="0" smtClean="0"/>
              <a:t>)</a:t>
            </a:r>
          </a:p>
          <a:p>
            <a:r>
              <a:rPr lang="en-US" dirty="0" err="1" smtClean="0"/>
              <a:t>Arduino</a:t>
            </a:r>
            <a:r>
              <a:rPr lang="en-US" dirty="0" smtClean="0"/>
              <a:t> outputs</a:t>
            </a:r>
          </a:p>
          <a:p>
            <a:pPr lvl="1"/>
            <a:r>
              <a:rPr lang="en-US" dirty="0" smtClean="0"/>
              <a:t>1 IR tracking light</a:t>
            </a:r>
          </a:p>
          <a:p>
            <a:pPr lvl="1"/>
            <a:r>
              <a:rPr lang="en-US" dirty="0" smtClean="0"/>
              <a:t>4 IR collision lights</a:t>
            </a:r>
          </a:p>
          <a:p>
            <a:pPr lvl="1"/>
            <a:r>
              <a:rPr lang="en-US" dirty="0" smtClean="0"/>
              <a:t>2 motor PWM</a:t>
            </a:r>
          </a:p>
          <a:p>
            <a:pPr lvl="1"/>
            <a:r>
              <a:rPr lang="en-US" dirty="0" smtClean="0"/>
              <a:t>2 motor direction</a:t>
            </a:r>
          </a:p>
          <a:p>
            <a:endParaRPr lang="en-US" dirty="0" smtClean="0"/>
          </a:p>
        </p:txBody>
      </p:sp>
      <p:sp>
        <p:nvSpPr>
          <p:cNvPr id="7" name="Text Placeholder 6"/>
          <p:cNvSpPr>
            <a:spLocks noGrp="1"/>
          </p:cNvSpPr>
          <p:nvPr>
            <p:ph type="body" sz="quarter" idx="14"/>
          </p:nvPr>
        </p:nvSpPr>
        <p:spPr/>
        <p:txBody>
          <a:bodyPr/>
          <a:lstStyle/>
          <a:p>
            <a:endParaRPr lang="en-US"/>
          </a:p>
        </p:txBody>
      </p:sp>
      <p:sp>
        <p:nvSpPr>
          <p:cNvPr id="8" name="Text Placeholder 5"/>
          <p:cNvSpPr txBox="1">
            <a:spLocks/>
          </p:cNvSpPr>
          <p:nvPr/>
        </p:nvSpPr>
        <p:spPr>
          <a:xfrm>
            <a:off x="4862943" y="881318"/>
            <a:ext cx="3357055" cy="3960000"/>
          </a:xfrm>
          <a:prstGeom prst="rect">
            <a:avLst/>
          </a:prstGeom>
        </p:spPr>
        <p:txBody>
          <a:bodyPr wrap="square" lIns="0" tIns="0" rIns="0" bIns="0">
            <a:normAutofit/>
          </a:bodyPr>
          <a:lstStyle>
            <a:lvl1pPr marL="0" indent="0" algn="l" defTabSz="914400" rtl="0" eaLnBrk="1" latinLnBrk="0" hangingPunct="1">
              <a:spcBef>
                <a:spcPts val="0"/>
              </a:spcBef>
              <a:spcAft>
                <a:spcPts val="600"/>
              </a:spcAft>
              <a:buFont typeface="Arial" pitchFamily="34" charset="0"/>
              <a:buNone/>
              <a:defRPr sz="1800" kern="1200">
                <a:solidFill>
                  <a:schemeClr val="tx2"/>
                </a:solidFill>
                <a:latin typeface="+mn-lt"/>
                <a:ea typeface="+mn-ea"/>
                <a:cs typeface="+mn-cs"/>
              </a:defRPr>
            </a:lvl1pPr>
            <a:lvl2pPr marL="403225" indent="-173038" algn="l" defTabSz="914400" rtl="0" eaLnBrk="1" latinLnBrk="0" hangingPunct="1">
              <a:spcBef>
                <a:spcPts val="0"/>
              </a:spcBef>
              <a:spcAft>
                <a:spcPts val="600"/>
              </a:spcAft>
              <a:buFont typeface="Arial" pitchFamily="34" charset="0"/>
              <a:buChar char="•"/>
              <a:tabLst/>
              <a:defRPr sz="1600" kern="1200">
                <a:solidFill>
                  <a:schemeClr val="tx2"/>
                </a:solidFill>
                <a:latin typeface="+mn-lt"/>
                <a:ea typeface="+mn-ea"/>
                <a:cs typeface="+mn-cs"/>
              </a:defRPr>
            </a:lvl2pPr>
            <a:lvl3pPr marL="741363" indent="-173038" algn="l" defTabSz="914400" rtl="0" eaLnBrk="1" latinLnBrk="0" hangingPunct="1">
              <a:spcBef>
                <a:spcPts val="0"/>
              </a:spcBef>
              <a:spcAft>
                <a:spcPts val="600"/>
              </a:spcAft>
              <a:buFont typeface="Arial" pitchFamily="34" charset="0"/>
              <a:buChar char="•"/>
              <a:defRPr sz="1400" kern="1200">
                <a:solidFill>
                  <a:schemeClr val="tx2"/>
                </a:solidFill>
                <a:latin typeface="+mn-lt"/>
                <a:ea typeface="+mn-ea"/>
                <a:cs typeface="+mn-cs"/>
              </a:defRPr>
            </a:lvl3pPr>
            <a:lvl4pPr marL="990600" indent="-180975" algn="l" defTabSz="914400" rtl="0" eaLnBrk="1" latinLnBrk="0" hangingPunct="1">
              <a:spcBef>
                <a:spcPct val="20000"/>
              </a:spcBef>
              <a:buFont typeface="Arial" pitchFamily="34" charset="0"/>
              <a:buChar char="•"/>
              <a:defRPr sz="1200" kern="1200">
                <a:solidFill>
                  <a:schemeClr val="tx2"/>
                </a:solidFill>
                <a:latin typeface="+mn-lt"/>
                <a:ea typeface="+mn-ea"/>
                <a:cs typeface="+mn-cs"/>
              </a:defRPr>
            </a:lvl4pPr>
            <a:lvl5pPr marL="1162050" indent="-171450" algn="l" defTabSz="914400" rtl="0" eaLnBrk="1" latinLnBrk="0" hangingPunct="1">
              <a:spcBef>
                <a:spcPct val="20000"/>
              </a:spcBef>
              <a:buFont typeface="Arial" pitchFamily="34" charset="0"/>
              <a:buChar char="•"/>
              <a:defRPr sz="1000" kern="1200">
                <a:solidFill>
                  <a:schemeClr val="tx2"/>
                </a:solidFill>
                <a:latin typeface="+mn-lt"/>
                <a:ea typeface="+mn-ea"/>
                <a:cs typeface="+mn-cs"/>
              </a:defRPr>
            </a:lvl5pPr>
            <a:lvl6pPr marL="1257300" indent="-95250" algn="l" defTabSz="914400" rtl="0" eaLnBrk="1" latinLnBrk="0" hangingPunct="1">
              <a:spcBef>
                <a:spcPct val="20000"/>
              </a:spcBef>
              <a:buFont typeface="Arial" pitchFamily="34" charset="0"/>
              <a:buChar char="•"/>
              <a:defRPr sz="800" kern="1200">
                <a:solidFill>
                  <a:schemeClr val="tx2"/>
                </a:solidFill>
                <a:latin typeface="+mn-lt"/>
                <a:ea typeface="+mn-ea"/>
                <a:cs typeface="+mn-cs"/>
              </a:defRPr>
            </a:lvl6pPr>
            <a:lvl7pPr marL="1343025" indent="-85725" algn="l" defTabSz="914400" rtl="0" eaLnBrk="1" latinLnBrk="0" hangingPunct="1">
              <a:spcBef>
                <a:spcPct val="20000"/>
              </a:spcBef>
              <a:buFont typeface="Arial" pitchFamily="34" charset="0"/>
              <a:buChar char="•"/>
              <a:defRPr sz="600" kern="1200">
                <a:solidFill>
                  <a:schemeClr val="tx2"/>
                </a:solidFill>
                <a:latin typeface="+mn-lt"/>
                <a:ea typeface="+mn-ea"/>
                <a:cs typeface="+mn-cs"/>
              </a:defRPr>
            </a:lvl7pPr>
            <a:lvl8pPr marL="1438275" indent="-95250" algn="l" defTabSz="914400" rtl="0" eaLnBrk="1" latinLnBrk="0" hangingPunct="1">
              <a:spcBef>
                <a:spcPct val="20000"/>
              </a:spcBef>
              <a:buFont typeface="Arial" pitchFamily="34" charset="0"/>
              <a:buChar char="•"/>
              <a:defRPr sz="400" kern="1200">
                <a:solidFill>
                  <a:schemeClr val="tx2"/>
                </a:solidFill>
                <a:latin typeface="+mn-lt"/>
                <a:ea typeface="+mn-ea"/>
                <a:cs typeface="+mn-cs"/>
              </a:defRPr>
            </a:lvl8pPr>
            <a:lvl9pPr marL="1524000" indent="-85725" algn="l" defTabSz="914400" rtl="0" eaLnBrk="1" latinLnBrk="0" hangingPunct="1">
              <a:spcBef>
                <a:spcPct val="20000"/>
              </a:spcBef>
              <a:buFont typeface="Arial" pitchFamily="34" charset="0"/>
              <a:buChar char="•"/>
              <a:defRPr sz="400" kern="1200" baseline="0">
                <a:solidFill>
                  <a:schemeClr val="tx2"/>
                </a:solidFill>
                <a:latin typeface="+mn-lt"/>
                <a:ea typeface="+mn-ea"/>
                <a:cs typeface="+mn-cs"/>
              </a:defRPr>
            </a:lvl9pPr>
          </a:lstStyle>
          <a:p>
            <a:pPr fontAlgn="auto"/>
            <a:r>
              <a:rPr lang="en-US" sz="1500" dirty="0"/>
              <a:t>Pi inputs</a:t>
            </a:r>
          </a:p>
          <a:p>
            <a:pPr lvl="1" fontAlgn="auto"/>
            <a:r>
              <a:rPr lang="en-US" sz="1400" dirty="0"/>
              <a:t>1 SPI data</a:t>
            </a:r>
          </a:p>
          <a:p>
            <a:pPr lvl="1" fontAlgn="auto"/>
            <a:r>
              <a:rPr lang="en-US" sz="1400" dirty="0"/>
              <a:t>1 SPI </a:t>
            </a:r>
            <a:r>
              <a:rPr lang="en-US" sz="1400" dirty="0" err="1"/>
              <a:t>ack</a:t>
            </a:r>
            <a:r>
              <a:rPr lang="en-US" sz="1400" dirty="0"/>
              <a:t> transfer</a:t>
            </a:r>
          </a:p>
          <a:p>
            <a:pPr fontAlgn="auto"/>
            <a:endParaRPr lang="en-US" sz="1400" dirty="0"/>
          </a:p>
          <a:p>
            <a:pPr fontAlgn="auto"/>
            <a:r>
              <a:rPr lang="en-US" sz="1500" dirty="0"/>
              <a:t>Pi outputs</a:t>
            </a:r>
          </a:p>
          <a:p>
            <a:pPr lvl="1" fontAlgn="auto"/>
            <a:r>
              <a:rPr lang="en-US" sz="1400" dirty="0"/>
              <a:t>1 SPI data</a:t>
            </a:r>
          </a:p>
          <a:p>
            <a:pPr lvl="1" fontAlgn="auto"/>
            <a:r>
              <a:rPr lang="en-US" sz="1400" dirty="0"/>
              <a:t>1 SPI clock</a:t>
            </a:r>
          </a:p>
          <a:p>
            <a:pPr lvl="1" fontAlgn="auto"/>
            <a:r>
              <a:rPr lang="en-US" sz="1400" dirty="0"/>
              <a:t>1 SPI </a:t>
            </a:r>
            <a:r>
              <a:rPr lang="en-US" sz="1400" dirty="0" err="1"/>
              <a:t>req</a:t>
            </a:r>
            <a:r>
              <a:rPr lang="en-US" sz="1400" dirty="0"/>
              <a:t> transfer</a:t>
            </a:r>
          </a:p>
          <a:p>
            <a:pPr lvl="1" fontAlgn="auto"/>
            <a:r>
              <a:rPr lang="en-US" sz="1400" dirty="0"/>
              <a:t>1 SPI chip enable</a:t>
            </a:r>
          </a:p>
          <a:p>
            <a:pPr fontAlgn="auto"/>
            <a:endParaRPr lang="en-US" dirty="0" smtClean="0"/>
          </a:p>
        </p:txBody>
      </p:sp>
    </p:spTree>
    <p:extLst>
      <p:ext uri="{BB962C8B-B14F-4D97-AF65-F5344CB8AC3E}">
        <p14:creationId xmlns:p14="http://schemas.microsoft.com/office/powerpoint/2010/main" val="3972637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Computing platform</a:t>
            </a:r>
            <a:endParaRPr lang="en-US" dirty="0"/>
          </a:p>
        </p:txBody>
      </p:sp>
      <p:sp>
        <p:nvSpPr>
          <p:cNvPr id="6" name="Text Placeholder 5"/>
          <p:cNvSpPr>
            <a:spLocks noGrp="1"/>
          </p:cNvSpPr>
          <p:nvPr>
            <p:ph type="body" sz="quarter" idx="13"/>
          </p:nvPr>
        </p:nvSpPr>
        <p:spPr>
          <a:xfrm>
            <a:off x="457200" y="864000"/>
            <a:ext cx="3158836" cy="4144418"/>
          </a:xfrm>
        </p:spPr>
        <p:txBody>
          <a:bodyPr>
            <a:normAutofit fontScale="85000" lnSpcReduction="10000"/>
          </a:bodyPr>
          <a:lstStyle/>
          <a:p>
            <a:r>
              <a:rPr lang="en-US" dirty="0" err="1" smtClean="0"/>
              <a:t>Arduino</a:t>
            </a:r>
            <a:r>
              <a:rPr lang="en-US" dirty="0"/>
              <a:t> </a:t>
            </a:r>
            <a:r>
              <a:rPr lang="en-US" dirty="0" smtClean="0"/>
              <a:t>inputs</a:t>
            </a:r>
          </a:p>
          <a:p>
            <a:pPr lvl="1"/>
            <a:r>
              <a:rPr lang="en-US" dirty="0" smtClean="0"/>
              <a:t>4 IR collision sensors (analogue)</a:t>
            </a:r>
          </a:p>
          <a:p>
            <a:pPr lvl="1"/>
            <a:r>
              <a:rPr lang="en-US" dirty="0" smtClean="0"/>
              <a:t>4 IR tracking sensors (analogue)</a:t>
            </a:r>
          </a:p>
          <a:p>
            <a:pPr lvl="1"/>
            <a:r>
              <a:rPr lang="en-US" dirty="0" smtClean="0">
                <a:solidFill>
                  <a:schemeClr val="accent2">
                    <a:lumMod val="40000"/>
                    <a:lumOff val="60000"/>
                  </a:schemeClr>
                </a:solidFill>
              </a:rPr>
              <a:t>1 SPI request transfer</a:t>
            </a:r>
          </a:p>
          <a:p>
            <a:pPr lvl="1"/>
            <a:r>
              <a:rPr lang="en-US" dirty="0" smtClean="0">
                <a:solidFill>
                  <a:schemeClr val="accent2">
                    <a:lumMod val="40000"/>
                    <a:lumOff val="60000"/>
                  </a:schemeClr>
                </a:solidFill>
              </a:rPr>
              <a:t>1 SPI clock</a:t>
            </a:r>
          </a:p>
          <a:p>
            <a:pPr lvl="1"/>
            <a:r>
              <a:rPr lang="en-US" dirty="0" smtClean="0">
                <a:solidFill>
                  <a:schemeClr val="accent2">
                    <a:lumMod val="40000"/>
                    <a:lumOff val="60000"/>
                  </a:schemeClr>
                </a:solidFill>
              </a:rPr>
              <a:t>1 SPI data </a:t>
            </a:r>
          </a:p>
          <a:p>
            <a:pPr lvl="1"/>
            <a:r>
              <a:rPr lang="en-US" dirty="0" smtClean="0">
                <a:solidFill>
                  <a:schemeClr val="accent2">
                    <a:lumMod val="40000"/>
                    <a:lumOff val="60000"/>
                  </a:schemeClr>
                </a:solidFill>
              </a:rPr>
              <a:t>1 SPI chip enable</a:t>
            </a:r>
          </a:p>
          <a:p>
            <a:pPr lvl="1"/>
            <a:r>
              <a:rPr lang="en-US" dirty="0" smtClean="0"/>
              <a:t>2 AB left (quadrature)</a:t>
            </a:r>
          </a:p>
          <a:p>
            <a:pPr lvl="1"/>
            <a:r>
              <a:rPr lang="en-US" dirty="0" smtClean="0"/>
              <a:t>2 AB right </a:t>
            </a:r>
            <a:r>
              <a:rPr lang="en-US" dirty="0"/>
              <a:t>(quadrature</a:t>
            </a:r>
            <a:r>
              <a:rPr lang="en-US" dirty="0" smtClean="0"/>
              <a:t>)</a:t>
            </a:r>
          </a:p>
          <a:p>
            <a:r>
              <a:rPr lang="en-US" dirty="0" err="1" smtClean="0"/>
              <a:t>Arduino</a:t>
            </a:r>
            <a:r>
              <a:rPr lang="en-US" dirty="0" smtClean="0"/>
              <a:t> outputs</a:t>
            </a:r>
          </a:p>
          <a:p>
            <a:pPr lvl="1"/>
            <a:r>
              <a:rPr lang="en-US" dirty="0" smtClean="0"/>
              <a:t>1 IR tracking light</a:t>
            </a:r>
          </a:p>
          <a:p>
            <a:pPr lvl="1"/>
            <a:r>
              <a:rPr lang="en-US" dirty="0" smtClean="0"/>
              <a:t>4 IR collision lights</a:t>
            </a:r>
          </a:p>
          <a:p>
            <a:pPr lvl="1"/>
            <a:r>
              <a:rPr lang="en-US" dirty="0" smtClean="0"/>
              <a:t>2 motor PWM</a:t>
            </a:r>
          </a:p>
          <a:p>
            <a:pPr lvl="1"/>
            <a:r>
              <a:rPr lang="en-US" dirty="0" smtClean="0"/>
              <a:t>2 motor direction</a:t>
            </a:r>
          </a:p>
          <a:p>
            <a:pPr lvl="1"/>
            <a:r>
              <a:rPr lang="en-US" dirty="0" smtClean="0">
                <a:solidFill>
                  <a:schemeClr val="accent2">
                    <a:lumMod val="40000"/>
                    <a:lumOff val="60000"/>
                  </a:schemeClr>
                </a:solidFill>
              </a:rPr>
              <a:t>1 SPI </a:t>
            </a:r>
            <a:r>
              <a:rPr lang="en-US" dirty="0" err="1" smtClean="0">
                <a:solidFill>
                  <a:schemeClr val="accent2">
                    <a:lumMod val="40000"/>
                    <a:lumOff val="60000"/>
                  </a:schemeClr>
                </a:solidFill>
              </a:rPr>
              <a:t>ack</a:t>
            </a:r>
            <a:r>
              <a:rPr lang="en-US" dirty="0" smtClean="0">
                <a:solidFill>
                  <a:schemeClr val="accent2">
                    <a:lumMod val="40000"/>
                    <a:lumOff val="60000"/>
                  </a:schemeClr>
                </a:solidFill>
              </a:rPr>
              <a:t> transfer</a:t>
            </a:r>
          </a:p>
        </p:txBody>
      </p:sp>
      <p:sp>
        <p:nvSpPr>
          <p:cNvPr id="7" name="Text Placeholder 6"/>
          <p:cNvSpPr>
            <a:spLocks noGrp="1"/>
          </p:cNvSpPr>
          <p:nvPr>
            <p:ph type="body" sz="quarter" idx="14"/>
          </p:nvPr>
        </p:nvSpPr>
        <p:spPr/>
        <p:txBody>
          <a:bodyPr/>
          <a:lstStyle/>
          <a:p>
            <a:endParaRPr lang="en-US"/>
          </a:p>
        </p:txBody>
      </p:sp>
      <p:sp>
        <p:nvSpPr>
          <p:cNvPr id="8" name="Text Placeholder 5"/>
          <p:cNvSpPr txBox="1">
            <a:spLocks/>
          </p:cNvSpPr>
          <p:nvPr/>
        </p:nvSpPr>
        <p:spPr>
          <a:xfrm>
            <a:off x="4862943" y="881318"/>
            <a:ext cx="3357055" cy="3960000"/>
          </a:xfrm>
          <a:prstGeom prst="rect">
            <a:avLst/>
          </a:prstGeom>
        </p:spPr>
        <p:txBody>
          <a:bodyPr wrap="square" lIns="0" tIns="0" rIns="0" bIns="0">
            <a:normAutofit/>
          </a:bodyPr>
          <a:lstStyle>
            <a:lvl1pPr marL="0" indent="0" algn="l" defTabSz="914400" rtl="0" eaLnBrk="1" latinLnBrk="0" hangingPunct="1">
              <a:spcBef>
                <a:spcPts val="0"/>
              </a:spcBef>
              <a:spcAft>
                <a:spcPts val="600"/>
              </a:spcAft>
              <a:buFont typeface="Arial" pitchFamily="34" charset="0"/>
              <a:buNone/>
              <a:defRPr sz="1800" kern="1200">
                <a:solidFill>
                  <a:schemeClr val="tx2"/>
                </a:solidFill>
                <a:latin typeface="+mn-lt"/>
                <a:ea typeface="+mn-ea"/>
                <a:cs typeface="+mn-cs"/>
              </a:defRPr>
            </a:lvl1pPr>
            <a:lvl2pPr marL="403225" indent="-173038" algn="l" defTabSz="914400" rtl="0" eaLnBrk="1" latinLnBrk="0" hangingPunct="1">
              <a:spcBef>
                <a:spcPts val="0"/>
              </a:spcBef>
              <a:spcAft>
                <a:spcPts val="600"/>
              </a:spcAft>
              <a:buFont typeface="Arial" pitchFamily="34" charset="0"/>
              <a:buChar char="•"/>
              <a:tabLst/>
              <a:defRPr sz="1600" kern="1200">
                <a:solidFill>
                  <a:schemeClr val="tx2"/>
                </a:solidFill>
                <a:latin typeface="+mn-lt"/>
                <a:ea typeface="+mn-ea"/>
                <a:cs typeface="+mn-cs"/>
              </a:defRPr>
            </a:lvl2pPr>
            <a:lvl3pPr marL="741363" indent="-173038" algn="l" defTabSz="914400" rtl="0" eaLnBrk="1" latinLnBrk="0" hangingPunct="1">
              <a:spcBef>
                <a:spcPts val="0"/>
              </a:spcBef>
              <a:spcAft>
                <a:spcPts val="600"/>
              </a:spcAft>
              <a:buFont typeface="Arial" pitchFamily="34" charset="0"/>
              <a:buChar char="•"/>
              <a:defRPr sz="1400" kern="1200">
                <a:solidFill>
                  <a:schemeClr val="tx2"/>
                </a:solidFill>
                <a:latin typeface="+mn-lt"/>
                <a:ea typeface="+mn-ea"/>
                <a:cs typeface="+mn-cs"/>
              </a:defRPr>
            </a:lvl3pPr>
            <a:lvl4pPr marL="990600" indent="-180975" algn="l" defTabSz="914400" rtl="0" eaLnBrk="1" latinLnBrk="0" hangingPunct="1">
              <a:spcBef>
                <a:spcPct val="20000"/>
              </a:spcBef>
              <a:buFont typeface="Arial" pitchFamily="34" charset="0"/>
              <a:buChar char="•"/>
              <a:defRPr sz="1200" kern="1200">
                <a:solidFill>
                  <a:schemeClr val="tx2"/>
                </a:solidFill>
                <a:latin typeface="+mn-lt"/>
                <a:ea typeface="+mn-ea"/>
                <a:cs typeface="+mn-cs"/>
              </a:defRPr>
            </a:lvl4pPr>
            <a:lvl5pPr marL="1162050" indent="-171450" algn="l" defTabSz="914400" rtl="0" eaLnBrk="1" latinLnBrk="0" hangingPunct="1">
              <a:spcBef>
                <a:spcPct val="20000"/>
              </a:spcBef>
              <a:buFont typeface="Arial" pitchFamily="34" charset="0"/>
              <a:buChar char="•"/>
              <a:defRPr sz="1000" kern="1200">
                <a:solidFill>
                  <a:schemeClr val="tx2"/>
                </a:solidFill>
                <a:latin typeface="+mn-lt"/>
                <a:ea typeface="+mn-ea"/>
                <a:cs typeface="+mn-cs"/>
              </a:defRPr>
            </a:lvl5pPr>
            <a:lvl6pPr marL="1257300" indent="-95250" algn="l" defTabSz="914400" rtl="0" eaLnBrk="1" latinLnBrk="0" hangingPunct="1">
              <a:spcBef>
                <a:spcPct val="20000"/>
              </a:spcBef>
              <a:buFont typeface="Arial" pitchFamily="34" charset="0"/>
              <a:buChar char="•"/>
              <a:defRPr sz="800" kern="1200">
                <a:solidFill>
                  <a:schemeClr val="tx2"/>
                </a:solidFill>
                <a:latin typeface="+mn-lt"/>
                <a:ea typeface="+mn-ea"/>
                <a:cs typeface="+mn-cs"/>
              </a:defRPr>
            </a:lvl6pPr>
            <a:lvl7pPr marL="1343025" indent="-85725" algn="l" defTabSz="914400" rtl="0" eaLnBrk="1" latinLnBrk="0" hangingPunct="1">
              <a:spcBef>
                <a:spcPct val="20000"/>
              </a:spcBef>
              <a:buFont typeface="Arial" pitchFamily="34" charset="0"/>
              <a:buChar char="•"/>
              <a:defRPr sz="600" kern="1200">
                <a:solidFill>
                  <a:schemeClr val="tx2"/>
                </a:solidFill>
                <a:latin typeface="+mn-lt"/>
                <a:ea typeface="+mn-ea"/>
                <a:cs typeface="+mn-cs"/>
              </a:defRPr>
            </a:lvl7pPr>
            <a:lvl8pPr marL="1438275" indent="-95250" algn="l" defTabSz="914400" rtl="0" eaLnBrk="1" latinLnBrk="0" hangingPunct="1">
              <a:spcBef>
                <a:spcPct val="20000"/>
              </a:spcBef>
              <a:buFont typeface="Arial" pitchFamily="34" charset="0"/>
              <a:buChar char="•"/>
              <a:defRPr sz="400" kern="1200">
                <a:solidFill>
                  <a:schemeClr val="tx2"/>
                </a:solidFill>
                <a:latin typeface="+mn-lt"/>
                <a:ea typeface="+mn-ea"/>
                <a:cs typeface="+mn-cs"/>
              </a:defRPr>
            </a:lvl8pPr>
            <a:lvl9pPr marL="1524000" indent="-85725" algn="l" defTabSz="914400" rtl="0" eaLnBrk="1" latinLnBrk="0" hangingPunct="1">
              <a:spcBef>
                <a:spcPct val="20000"/>
              </a:spcBef>
              <a:buFont typeface="Arial" pitchFamily="34" charset="0"/>
              <a:buChar char="•"/>
              <a:defRPr sz="400" kern="1200" baseline="0">
                <a:solidFill>
                  <a:schemeClr val="tx2"/>
                </a:solidFill>
                <a:latin typeface="+mn-lt"/>
                <a:ea typeface="+mn-ea"/>
                <a:cs typeface="+mn-cs"/>
              </a:defRPr>
            </a:lvl9pPr>
          </a:lstStyle>
          <a:p>
            <a:pPr fontAlgn="auto"/>
            <a:r>
              <a:rPr lang="en-US" sz="1500" dirty="0"/>
              <a:t>Pi inputs</a:t>
            </a:r>
          </a:p>
          <a:p>
            <a:pPr lvl="1" fontAlgn="auto"/>
            <a:r>
              <a:rPr lang="en-US" sz="1400" dirty="0">
                <a:solidFill>
                  <a:schemeClr val="accent2">
                    <a:lumMod val="40000"/>
                    <a:lumOff val="60000"/>
                  </a:schemeClr>
                </a:solidFill>
              </a:rPr>
              <a:t>1 SPI data</a:t>
            </a:r>
          </a:p>
          <a:p>
            <a:pPr lvl="1" fontAlgn="auto"/>
            <a:r>
              <a:rPr lang="en-US" sz="1400" dirty="0">
                <a:solidFill>
                  <a:schemeClr val="accent2">
                    <a:lumMod val="40000"/>
                    <a:lumOff val="60000"/>
                  </a:schemeClr>
                </a:solidFill>
              </a:rPr>
              <a:t>1 SPI </a:t>
            </a:r>
            <a:r>
              <a:rPr lang="en-US" sz="1400" dirty="0" err="1">
                <a:solidFill>
                  <a:schemeClr val="accent2">
                    <a:lumMod val="40000"/>
                    <a:lumOff val="60000"/>
                  </a:schemeClr>
                </a:solidFill>
              </a:rPr>
              <a:t>ack</a:t>
            </a:r>
            <a:r>
              <a:rPr lang="en-US" sz="1400" dirty="0">
                <a:solidFill>
                  <a:schemeClr val="accent2">
                    <a:lumMod val="40000"/>
                    <a:lumOff val="60000"/>
                  </a:schemeClr>
                </a:solidFill>
              </a:rPr>
              <a:t> transfer</a:t>
            </a:r>
          </a:p>
          <a:p>
            <a:pPr fontAlgn="auto"/>
            <a:endParaRPr lang="en-US" sz="1400" dirty="0"/>
          </a:p>
          <a:p>
            <a:pPr fontAlgn="auto"/>
            <a:r>
              <a:rPr lang="en-US" sz="1500" dirty="0"/>
              <a:t>Pi outputs</a:t>
            </a:r>
          </a:p>
          <a:p>
            <a:pPr lvl="1" fontAlgn="auto"/>
            <a:r>
              <a:rPr lang="en-US" sz="1400" dirty="0">
                <a:solidFill>
                  <a:schemeClr val="accent2">
                    <a:lumMod val="40000"/>
                    <a:lumOff val="60000"/>
                  </a:schemeClr>
                </a:solidFill>
              </a:rPr>
              <a:t>1 SPI data</a:t>
            </a:r>
          </a:p>
          <a:p>
            <a:pPr lvl="1" fontAlgn="auto"/>
            <a:r>
              <a:rPr lang="en-US" sz="1400" dirty="0">
                <a:solidFill>
                  <a:schemeClr val="accent2">
                    <a:lumMod val="40000"/>
                    <a:lumOff val="60000"/>
                  </a:schemeClr>
                </a:solidFill>
              </a:rPr>
              <a:t>1 SPI clock</a:t>
            </a:r>
          </a:p>
          <a:p>
            <a:pPr lvl="1" fontAlgn="auto"/>
            <a:r>
              <a:rPr lang="en-US" sz="1400" dirty="0">
                <a:solidFill>
                  <a:schemeClr val="accent2">
                    <a:lumMod val="40000"/>
                    <a:lumOff val="60000"/>
                  </a:schemeClr>
                </a:solidFill>
              </a:rPr>
              <a:t>1 SPI </a:t>
            </a:r>
            <a:r>
              <a:rPr lang="en-US" sz="1400" dirty="0" err="1">
                <a:solidFill>
                  <a:schemeClr val="accent2">
                    <a:lumMod val="40000"/>
                    <a:lumOff val="60000"/>
                  </a:schemeClr>
                </a:solidFill>
              </a:rPr>
              <a:t>req</a:t>
            </a:r>
            <a:r>
              <a:rPr lang="en-US" sz="1400" dirty="0">
                <a:solidFill>
                  <a:schemeClr val="accent2">
                    <a:lumMod val="40000"/>
                    <a:lumOff val="60000"/>
                  </a:schemeClr>
                </a:solidFill>
              </a:rPr>
              <a:t> transfer</a:t>
            </a:r>
          </a:p>
          <a:p>
            <a:pPr lvl="1" fontAlgn="auto"/>
            <a:r>
              <a:rPr lang="en-US" sz="1400" dirty="0">
                <a:solidFill>
                  <a:schemeClr val="accent2">
                    <a:lumMod val="40000"/>
                    <a:lumOff val="60000"/>
                  </a:schemeClr>
                </a:solidFill>
              </a:rPr>
              <a:t>1 SPI chip enable</a:t>
            </a:r>
          </a:p>
          <a:p>
            <a:pPr fontAlgn="auto"/>
            <a:endParaRPr lang="en-US" dirty="0" smtClean="0"/>
          </a:p>
        </p:txBody>
      </p:sp>
      <p:sp>
        <p:nvSpPr>
          <p:cNvPr id="9" name="TextBox 8"/>
          <p:cNvSpPr txBox="1"/>
          <p:nvPr/>
        </p:nvSpPr>
        <p:spPr>
          <a:xfrm>
            <a:off x="4208318" y="4062845"/>
            <a:ext cx="4244752" cy="669414"/>
          </a:xfrm>
          <a:prstGeom prst="rect">
            <a:avLst/>
          </a:prstGeom>
          <a:noFill/>
        </p:spPr>
        <p:txBody>
          <a:bodyPr wrap="none" lIns="0" tIns="0" rIns="0" bIns="0" rtlCol="0">
            <a:spAutoFit/>
          </a:bodyPr>
          <a:lstStyle/>
          <a:p>
            <a:pPr>
              <a:spcAft>
                <a:spcPts val="900"/>
              </a:spcAft>
            </a:pPr>
            <a:r>
              <a:rPr lang="en-US" sz="1800" dirty="0" smtClean="0">
                <a:solidFill>
                  <a:schemeClr val="tx2"/>
                </a:solidFill>
                <a:latin typeface="+mn-lt"/>
              </a:rPr>
              <a:t>These signals would have to be handled</a:t>
            </a:r>
          </a:p>
          <a:p>
            <a:pPr>
              <a:spcAft>
                <a:spcPts val="900"/>
              </a:spcAft>
            </a:pPr>
            <a:r>
              <a:rPr lang="en-US" dirty="0" smtClean="0">
                <a:solidFill>
                  <a:schemeClr val="tx2"/>
                </a:solidFill>
                <a:latin typeface="+mn-lt"/>
              </a:rPr>
              <a:t>by Pi if </a:t>
            </a:r>
            <a:r>
              <a:rPr lang="en-US" dirty="0" err="1" smtClean="0">
                <a:solidFill>
                  <a:schemeClr val="tx2"/>
                </a:solidFill>
                <a:latin typeface="+mn-lt"/>
              </a:rPr>
              <a:t>Arduino</a:t>
            </a:r>
            <a:r>
              <a:rPr lang="en-US" dirty="0" smtClean="0">
                <a:solidFill>
                  <a:schemeClr val="tx2"/>
                </a:solidFill>
                <a:latin typeface="+mn-lt"/>
              </a:rPr>
              <a:t> wasn’t used.</a:t>
            </a:r>
            <a:endParaRPr lang="en-US" sz="1800" dirty="0" smtClean="0">
              <a:solidFill>
                <a:schemeClr val="tx2"/>
              </a:solidFill>
              <a:latin typeface="+mn-lt"/>
            </a:endParaRPr>
          </a:p>
        </p:txBody>
      </p:sp>
    </p:spTree>
    <p:extLst>
      <p:ext uri="{BB962C8B-B14F-4D97-AF65-F5344CB8AC3E}">
        <p14:creationId xmlns:p14="http://schemas.microsoft.com/office/powerpoint/2010/main" val="34905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Communication between Pi and </a:t>
            </a:r>
            <a:r>
              <a:rPr lang="en-US" dirty="0" err="1" smtClean="0"/>
              <a:t>Arduino</a:t>
            </a:r>
            <a:endParaRPr lang="en-US" dirty="0"/>
          </a:p>
        </p:txBody>
      </p:sp>
      <p:sp>
        <p:nvSpPr>
          <p:cNvPr id="6" name="Text Placeholder 5"/>
          <p:cNvSpPr>
            <a:spLocks noGrp="1"/>
          </p:cNvSpPr>
          <p:nvPr>
            <p:ph type="body" sz="quarter" idx="13"/>
          </p:nvPr>
        </p:nvSpPr>
        <p:spPr/>
        <p:txBody>
          <a:bodyPr>
            <a:normAutofit/>
          </a:bodyPr>
          <a:lstStyle/>
          <a:p>
            <a:r>
              <a:rPr lang="en-US" dirty="0" smtClean="0"/>
              <a:t>Goal </a:t>
            </a:r>
          </a:p>
          <a:p>
            <a:pPr lvl="1"/>
            <a:r>
              <a:rPr lang="en-US" dirty="0" smtClean="0"/>
              <a:t>to send sensor input from </a:t>
            </a:r>
            <a:r>
              <a:rPr lang="en-US" dirty="0" err="1" smtClean="0"/>
              <a:t>Arduino</a:t>
            </a:r>
            <a:r>
              <a:rPr lang="en-US" dirty="0" smtClean="0"/>
              <a:t> to Pi and to motor outputs from Pi to </a:t>
            </a:r>
            <a:r>
              <a:rPr lang="en-US" dirty="0" err="1" smtClean="0"/>
              <a:t>Arduino</a:t>
            </a:r>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990928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17</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err="1" smtClean="0"/>
              <a:t>SPIchology</a:t>
            </a:r>
            <a:endParaRPr lang="en-US" dirty="0"/>
          </a:p>
        </p:txBody>
      </p:sp>
      <p:sp>
        <p:nvSpPr>
          <p:cNvPr id="6" name="Text Placeholder 5"/>
          <p:cNvSpPr>
            <a:spLocks noGrp="1"/>
          </p:cNvSpPr>
          <p:nvPr>
            <p:ph type="body" sz="quarter" idx="13"/>
          </p:nvPr>
        </p:nvSpPr>
        <p:spPr>
          <a:xfrm>
            <a:off x="457200" y="864000"/>
            <a:ext cx="7610400" cy="4171550"/>
          </a:xfrm>
        </p:spPr>
        <p:txBody>
          <a:bodyPr>
            <a:normAutofit/>
          </a:bodyPr>
          <a:lstStyle/>
          <a:p>
            <a:r>
              <a:rPr lang="en-US" dirty="0" smtClean="0"/>
              <a:t>Facilitates communication between master and slave</a:t>
            </a:r>
          </a:p>
          <a:p>
            <a:r>
              <a:rPr lang="en-US" dirty="0" smtClean="0"/>
              <a:t>Conceptually: master and slave exchange bytes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1200" dirty="0" smtClean="0"/>
              <a:t>See also: </a:t>
            </a:r>
            <a:r>
              <a:rPr lang="en-US" sz="1200" dirty="0" smtClean="0">
                <a:hlinkClick r:id="rId2"/>
              </a:rPr>
              <a:t>https://en.wikipedia.org/wiki/Serial_Peripheral_Interface_Bus</a:t>
            </a:r>
            <a:endParaRPr lang="en-US" sz="1200" dirty="0"/>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437" y="1766886"/>
            <a:ext cx="3629025" cy="11334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437" y="1482723"/>
            <a:ext cx="3810000" cy="15240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b="33261"/>
          <a:stretch/>
        </p:blipFill>
        <p:spPr>
          <a:xfrm>
            <a:off x="1377949" y="3160713"/>
            <a:ext cx="3810000" cy="1481138"/>
          </a:xfrm>
          <a:prstGeom prst="rect">
            <a:avLst/>
          </a:prstGeom>
        </p:spPr>
      </p:pic>
    </p:spTree>
    <p:extLst>
      <p:ext uri="{BB962C8B-B14F-4D97-AF65-F5344CB8AC3E}">
        <p14:creationId xmlns:p14="http://schemas.microsoft.com/office/powerpoint/2010/main" val="421043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18</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Communication between Pi and </a:t>
            </a:r>
            <a:r>
              <a:rPr lang="en-US" dirty="0" err="1" smtClean="0"/>
              <a:t>Arduino</a:t>
            </a:r>
            <a:endParaRPr lang="en-US" dirty="0"/>
          </a:p>
        </p:txBody>
      </p:sp>
      <p:sp>
        <p:nvSpPr>
          <p:cNvPr id="6" name="Text Placeholder 5"/>
          <p:cNvSpPr>
            <a:spLocks noGrp="1"/>
          </p:cNvSpPr>
          <p:nvPr>
            <p:ph type="body" sz="quarter" idx="13"/>
          </p:nvPr>
        </p:nvSpPr>
        <p:spPr/>
        <p:txBody>
          <a:bodyPr>
            <a:normAutofit/>
          </a:bodyPr>
          <a:lstStyle/>
          <a:p>
            <a:r>
              <a:rPr lang="en-US" dirty="0" smtClean="0"/>
              <a:t>Goal </a:t>
            </a:r>
          </a:p>
          <a:p>
            <a:pPr lvl="1"/>
            <a:r>
              <a:rPr lang="en-US" dirty="0" smtClean="0"/>
              <a:t>to send sensor input from </a:t>
            </a:r>
            <a:r>
              <a:rPr lang="en-US" dirty="0" err="1" smtClean="0"/>
              <a:t>Arduino</a:t>
            </a:r>
            <a:r>
              <a:rPr lang="en-US" dirty="0" smtClean="0"/>
              <a:t> to Pi and to motor outputs from Pi to </a:t>
            </a:r>
            <a:r>
              <a:rPr lang="en-US" dirty="0" err="1" smtClean="0"/>
              <a:t>Arduino</a:t>
            </a:r>
            <a:endParaRPr lang="en-US" dirty="0" smtClean="0"/>
          </a:p>
          <a:p>
            <a:r>
              <a:rPr lang="en-US" dirty="0" smtClean="0"/>
              <a:t>Back of a napkin</a:t>
            </a:r>
          </a:p>
          <a:p>
            <a:pPr lvl="1"/>
            <a:r>
              <a:rPr lang="en-US" dirty="0" smtClean="0"/>
              <a:t>Assumption: </a:t>
            </a:r>
            <a:r>
              <a:rPr lang="en-US" dirty="0" err="1" smtClean="0"/>
              <a:t>Arduino</a:t>
            </a:r>
            <a:r>
              <a:rPr lang="en-US" dirty="0" smtClean="0"/>
              <a:t> won’t do event detection, consequence: Pi has to poll</a:t>
            </a:r>
          </a:p>
          <a:p>
            <a:pPr lvl="1"/>
            <a:r>
              <a:rPr lang="en-US" dirty="0" smtClean="0"/>
              <a:t>Assumption: </a:t>
            </a:r>
            <a:r>
              <a:rPr lang="en-US" dirty="0" err="1" smtClean="0"/>
              <a:t>Arduino</a:t>
            </a:r>
            <a:r>
              <a:rPr lang="en-US" dirty="0" smtClean="0"/>
              <a:t> does translate quadrature inputs to position</a:t>
            </a:r>
          </a:p>
          <a:p>
            <a:pPr lvl="1"/>
            <a:r>
              <a:rPr lang="en-US" dirty="0" smtClean="0"/>
              <a:t>Assumption: Position are expressed in longs (4 bytes per wheel)</a:t>
            </a:r>
          </a:p>
          <a:p>
            <a:pPr lvl="1"/>
            <a:r>
              <a:rPr lang="en-US" dirty="0" smtClean="0"/>
              <a:t>Assumption: Per IR sensor two signals are delivered: with/without IR illumination (two bytes per signal, 4 bytes per sensor)</a:t>
            </a:r>
          </a:p>
          <a:p>
            <a:pPr lvl="1"/>
            <a:r>
              <a:rPr lang="en-US" dirty="0" smtClean="0"/>
              <a:t>Total of 40 bytes from </a:t>
            </a:r>
            <a:r>
              <a:rPr lang="en-US" dirty="0" err="1" smtClean="0"/>
              <a:t>Arduino</a:t>
            </a:r>
            <a:r>
              <a:rPr lang="en-US" dirty="0" smtClean="0"/>
              <a:t> to Pi and 4 bytes from Pi to </a:t>
            </a:r>
            <a:r>
              <a:rPr lang="en-US" dirty="0" err="1" smtClean="0"/>
              <a:t>Arduino</a:t>
            </a:r>
            <a:endParaRPr lang="en-US" dirty="0" smtClean="0"/>
          </a:p>
          <a:p>
            <a:pPr lvl="1"/>
            <a:r>
              <a:rPr lang="en-US" dirty="0" smtClean="0"/>
              <a:t>SPI speed set to 4Mhz </a:t>
            </a:r>
          </a:p>
          <a:p>
            <a:pPr lvl="2"/>
            <a:r>
              <a:rPr lang="en-US" dirty="0" smtClean="0"/>
              <a:t>4 million bits / second = 0.5MB/s = 0.5kB/</a:t>
            </a:r>
            <a:r>
              <a:rPr lang="en-US" dirty="0" err="1" smtClean="0"/>
              <a:t>ms</a:t>
            </a:r>
            <a:r>
              <a:rPr lang="en-US" dirty="0" smtClean="0"/>
              <a:t> = 0.5 B/us = 2us / B</a:t>
            </a:r>
          </a:p>
          <a:p>
            <a:pPr lvl="2"/>
            <a:r>
              <a:rPr lang="en-US" dirty="0" smtClean="0"/>
              <a:t>44 bytes is 88 us</a:t>
            </a:r>
          </a:p>
          <a:p>
            <a:endParaRPr lang="en-US" dirty="0"/>
          </a:p>
        </p:txBody>
      </p:sp>
      <p:sp>
        <p:nvSpPr>
          <p:cNvPr id="7" name="Text Placeholder 6"/>
          <p:cNvSpPr>
            <a:spLocks noGrp="1"/>
          </p:cNvSpPr>
          <p:nvPr>
            <p:ph type="body" sz="quarter" idx="14"/>
          </p:nvPr>
        </p:nvSpPr>
        <p:spPr/>
        <p:txBody>
          <a:bodyPr/>
          <a:lstStyle/>
          <a:p>
            <a:endParaRPr lang="en-US" dirty="0"/>
          </a:p>
        </p:txBody>
      </p:sp>
      <p:sp>
        <p:nvSpPr>
          <p:cNvPr id="8" name="TextBox 7"/>
          <p:cNvSpPr txBox="1"/>
          <p:nvPr/>
        </p:nvSpPr>
        <p:spPr>
          <a:xfrm>
            <a:off x="8136874" y="2546349"/>
            <a:ext cx="609141" cy="276999"/>
          </a:xfrm>
          <a:prstGeom prst="rect">
            <a:avLst/>
          </a:prstGeom>
          <a:noFill/>
        </p:spPr>
        <p:txBody>
          <a:bodyPr wrap="none" lIns="0" tIns="0" rIns="0" bIns="0" rtlCol="0">
            <a:spAutoFit/>
          </a:bodyPr>
          <a:lstStyle/>
          <a:p>
            <a:pPr>
              <a:spcAft>
                <a:spcPts val="900"/>
              </a:spcAft>
            </a:pPr>
            <a:r>
              <a:rPr lang="en-US" sz="1800" i="1" dirty="0" smtClean="0">
                <a:solidFill>
                  <a:schemeClr val="tx2"/>
                </a:solidFill>
                <a:latin typeface="+mn-lt"/>
              </a:rPr>
              <a:t>2*4=8</a:t>
            </a:r>
          </a:p>
        </p:txBody>
      </p:sp>
      <p:sp>
        <p:nvSpPr>
          <p:cNvPr id="9" name="TextBox 8"/>
          <p:cNvSpPr txBox="1"/>
          <p:nvPr/>
        </p:nvSpPr>
        <p:spPr>
          <a:xfrm>
            <a:off x="7692213" y="3063098"/>
            <a:ext cx="1282402" cy="276999"/>
          </a:xfrm>
          <a:prstGeom prst="rect">
            <a:avLst/>
          </a:prstGeom>
          <a:noFill/>
        </p:spPr>
        <p:txBody>
          <a:bodyPr wrap="none" lIns="0" tIns="0" rIns="0" bIns="0" rtlCol="0">
            <a:spAutoFit/>
          </a:bodyPr>
          <a:lstStyle/>
          <a:p>
            <a:pPr>
              <a:spcAft>
                <a:spcPts val="900"/>
              </a:spcAft>
            </a:pPr>
            <a:r>
              <a:rPr lang="en-US" i="1" dirty="0" smtClean="0">
                <a:solidFill>
                  <a:schemeClr val="tx2"/>
                </a:solidFill>
                <a:latin typeface="+mn-lt"/>
              </a:rPr>
              <a:t>8*2*2 = 32 +</a:t>
            </a:r>
            <a:endParaRPr lang="en-US" sz="1800" i="1" dirty="0" smtClean="0">
              <a:solidFill>
                <a:schemeClr val="tx2"/>
              </a:solidFill>
              <a:latin typeface="+mn-lt"/>
            </a:endParaRPr>
          </a:p>
        </p:txBody>
      </p:sp>
      <p:sp>
        <p:nvSpPr>
          <p:cNvPr id="10" name="TextBox 9"/>
          <p:cNvSpPr txBox="1"/>
          <p:nvPr/>
        </p:nvSpPr>
        <p:spPr>
          <a:xfrm>
            <a:off x="8498408" y="3384548"/>
            <a:ext cx="256480" cy="276999"/>
          </a:xfrm>
          <a:prstGeom prst="rect">
            <a:avLst/>
          </a:prstGeom>
          <a:noFill/>
        </p:spPr>
        <p:txBody>
          <a:bodyPr wrap="none" lIns="0" tIns="0" rIns="0" bIns="0" rtlCol="0">
            <a:spAutoFit/>
          </a:bodyPr>
          <a:lstStyle/>
          <a:p>
            <a:pPr>
              <a:spcAft>
                <a:spcPts val="900"/>
              </a:spcAft>
            </a:pPr>
            <a:r>
              <a:rPr lang="en-US" sz="1800" i="1" dirty="0" smtClean="0">
                <a:solidFill>
                  <a:schemeClr val="tx2"/>
                </a:solidFill>
                <a:latin typeface="+mn-lt"/>
              </a:rPr>
              <a:t>40</a:t>
            </a:r>
          </a:p>
        </p:txBody>
      </p:sp>
      <p:cxnSp>
        <p:nvCxnSpPr>
          <p:cNvPr id="12" name="Straight Connector 11"/>
          <p:cNvCxnSpPr/>
          <p:nvPr/>
        </p:nvCxnSpPr>
        <p:spPr>
          <a:xfrm flipH="1" flipV="1">
            <a:off x="8498408" y="3340097"/>
            <a:ext cx="48920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740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19</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Communication between Pi and </a:t>
            </a:r>
            <a:r>
              <a:rPr lang="en-US" dirty="0" err="1"/>
              <a:t>Arduino</a:t>
            </a:r>
            <a:endParaRPr lang="en-US" dirty="0"/>
          </a:p>
        </p:txBody>
      </p:sp>
      <p:sp>
        <p:nvSpPr>
          <p:cNvPr id="6" name="Text Placeholder 5"/>
          <p:cNvSpPr>
            <a:spLocks noGrp="1"/>
          </p:cNvSpPr>
          <p:nvPr>
            <p:ph type="body" sz="quarter" idx="13"/>
          </p:nvPr>
        </p:nvSpPr>
        <p:spPr/>
        <p:txBody>
          <a:bodyPr>
            <a:normAutofit/>
          </a:bodyPr>
          <a:lstStyle/>
          <a:p>
            <a:r>
              <a:rPr lang="en-US" dirty="0" smtClean="0"/>
              <a:t>44 bytes, communicated in 88us</a:t>
            </a:r>
          </a:p>
          <a:p>
            <a:r>
              <a:rPr lang="en-US" dirty="0" smtClean="0">
                <a:solidFill>
                  <a:srgbClr val="FF0000"/>
                </a:solidFill>
              </a:rPr>
              <a:t>However…</a:t>
            </a:r>
          </a:p>
          <a:p>
            <a:pPr lvl="1"/>
            <a:r>
              <a:rPr lang="en-US" dirty="0" smtClean="0"/>
              <a:t>We add a header and trailer in order to detect and verify message (2*4 bytes)</a:t>
            </a:r>
          </a:p>
          <a:p>
            <a:pPr lvl="1"/>
            <a:r>
              <a:rPr lang="en-US" dirty="0" smtClean="0"/>
              <a:t>We add two timestamps generated by </a:t>
            </a:r>
            <a:r>
              <a:rPr lang="en-US" dirty="0" err="1" smtClean="0"/>
              <a:t>Arduino</a:t>
            </a:r>
            <a:r>
              <a:rPr lang="en-US" dirty="0" smtClean="0"/>
              <a:t> for diagnostics (2*4 bytes)</a:t>
            </a:r>
          </a:p>
          <a:p>
            <a:pPr lvl="1"/>
            <a:r>
              <a:rPr lang="en-US" dirty="0" smtClean="0"/>
              <a:t>Message increases to 60 bytes so 120 us</a:t>
            </a:r>
          </a:p>
          <a:p>
            <a:r>
              <a:rPr lang="en-US" dirty="0" smtClean="0"/>
              <a:t>Still reasonable</a:t>
            </a:r>
          </a:p>
          <a:p>
            <a:pPr lvl="1"/>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53966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noProof="0" smtClean="0"/>
              <a:t>&lt;Date&gt;</a:t>
            </a:r>
            <a:endParaRPr lang="en-US" noProof="0"/>
          </a:p>
        </p:txBody>
      </p:sp>
      <p:sp>
        <p:nvSpPr>
          <p:cNvPr id="4" name="Tijdelijke aanduiding voor dianummer 3"/>
          <p:cNvSpPr>
            <a:spLocks noGrp="1"/>
          </p:cNvSpPr>
          <p:nvPr>
            <p:ph type="sldNum" sz="quarter" idx="11"/>
          </p:nvPr>
        </p:nvSpPr>
        <p:spPr/>
        <p:txBody>
          <a:bodyPr/>
          <a:lstStyle/>
          <a:p>
            <a:r>
              <a:rPr lang="en-US" noProof="0" smtClean="0"/>
              <a:t>Slide </a:t>
            </a:r>
            <a:fld id="{1D9B13CD-33A0-446D-8703-F89F9F109F54}" type="slidenum">
              <a:rPr lang="en-US" noProof="0" smtClean="0"/>
              <a:pPr/>
              <a:t>2</a:t>
            </a:fld>
            <a:endParaRPr lang="en-US" noProof="0"/>
          </a:p>
        </p:txBody>
      </p:sp>
      <p:sp>
        <p:nvSpPr>
          <p:cNvPr id="3" name="Tijdelijke aanduiding voor voettekst 2"/>
          <p:cNvSpPr>
            <a:spLocks noGrp="1"/>
          </p:cNvSpPr>
          <p:nvPr>
            <p:ph type="ftr" sz="quarter" idx="12"/>
          </p:nvPr>
        </p:nvSpPr>
        <p:spPr/>
        <p:txBody>
          <a:bodyPr/>
          <a:lstStyle/>
          <a:p>
            <a:r>
              <a:rPr lang="en-US" noProof="0" smtClean="0"/>
              <a:t>Confidential</a:t>
            </a:r>
            <a:endParaRPr lang="en-US" noProof="0"/>
          </a:p>
        </p:txBody>
      </p:sp>
      <p:sp>
        <p:nvSpPr>
          <p:cNvPr id="5" name="Titel 4"/>
          <p:cNvSpPr>
            <a:spLocks noGrp="1"/>
          </p:cNvSpPr>
          <p:nvPr>
            <p:ph type="title"/>
          </p:nvPr>
        </p:nvSpPr>
        <p:spPr/>
        <p:txBody>
          <a:bodyPr/>
          <a:lstStyle/>
          <a:p>
            <a:r>
              <a:rPr lang="en-US" dirty="0" smtClean="0"/>
              <a:t>Content</a:t>
            </a:r>
            <a:endParaRPr lang="en-US" dirty="0"/>
          </a:p>
        </p:txBody>
      </p:sp>
      <p:sp>
        <p:nvSpPr>
          <p:cNvPr id="6" name="Tijdelijke aanduiding voor tekst 5"/>
          <p:cNvSpPr>
            <a:spLocks noGrp="1"/>
          </p:cNvSpPr>
          <p:nvPr>
            <p:ph type="body" sz="quarter" idx="13"/>
          </p:nvPr>
        </p:nvSpPr>
        <p:spPr/>
        <p:txBody>
          <a:bodyPr>
            <a:normAutofit/>
          </a:bodyPr>
          <a:lstStyle/>
          <a:p>
            <a:r>
              <a:rPr lang="en-US" dirty="0"/>
              <a:t>Rover hardware</a:t>
            </a:r>
          </a:p>
          <a:p>
            <a:pPr lvl="1"/>
            <a:r>
              <a:rPr lang="en-US" dirty="0" smtClean="0"/>
              <a:t>Sensors and actuators</a:t>
            </a:r>
          </a:p>
          <a:p>
            <a:pPr lvl="1"/>
            <a:r>
              <a:rPr lang="en-US" dirty="0" smtClean="0"/>
              <a:t>Computing </a:t>
            </a:r>
            <a:r>
              <a:rPr lang="en-US" dirty="0"/>
              <a:t>platform</a:t>
            </a:r>
          </a:p>
          <a:p>
            <a:pPr lvl="1"/>
            <a:r>
              <a:rPr lang="en-US" dirty="0" smtClean="0"/>
              <a:t>Communication </a:t>
            </a:r>
            <a:r>
              <a:rPr lang="en-US" dirty="0"/>
              <a:t>Pi - </a:t>
            </a:r>
            <a:r>
              <a:rPr lang="en-US" dirty="0" err="1"/>
              <a:t>Arduino</a:t>
            </a:r>
            <a:endParaRPr lang="en-US" dirty="0"/>
          </a:p>
          <a:p>
            <a:pPr lvl="1"/>
            <a:r>
              <a:rPr lang="en-US" dirty="0" smtClean="0"/>
              <a:t>Processing </a:t>
            </a:r>
            <a:r>
              <a:rPr lang="en-US" dirty="0" smtClean="0"/>
              <a:t>encoder inputs</a:t>
            </a:r>
            <a:endParaRPr lang="en-US" dirty="0"/>
          </a:p>
          <a:p>
            <a:pPr lvl="1"/>
            <a:r>
              <a:rPr lang="en-US" dirty="0" smtClean="0"/>
              <a:t>Reading </a:t>
            </a:r>
            <a:r>
              <a:rPr lang="en-US" dirty="0"/>
              <a:t>IR sensors</a:t>
            </a:r>
          </a:p>
          <a:p>
            <a:endParaRPr lang="en-US" dirty="0" smtClean="0"/>
          </a:p>
          <a:p>
            <a:r>
              <a:rPr lang="en-US" dirty="0" smtClean="0"/>
              <a:t>Line-tracking </a:t>
            </a:r>
            <a:r>
              <a:rPr lang="en-US" dirty="0" smtClean="0"/>
              <a:t>Rover </a:t>
            </a:r>
            <a:r>
              <a:rPr lang="en-US" dirty="0"/>
              <a:t>Software</a:t>
            </a:r>
          </a:p>
          <a:p>
            <a:pPr lvl="1"/>
            <a:r>
              <a:rPr lang="en-US" dirty="0" smtClean="0"/>
              <a:t>Rover </a:t>
            </a:r>
            <a:r>
              <a:rPr lang="en-US" dirty="0"/>
              <a:t>SW</a:t>
            </a:r>
          </a:p>
          <a:p>
            <a:pPr lvl="1"/>
            <a:r>
              <a:rPr lang="en-US" dirty="0" smtClean="0"/>
              <a:t>The </a:t>
            </a:r>
            <a:r>
              <a:rPr lang="en-US" dirty="0"/>
              <a:t>API</a:t>
            </a:r>
          </a:p>
          <a:p>
            <a:pPr lvl="1"/>
            <a:r>
              <a:rPr lang="en-US" dirty="0" smtClean="0"/>
              <a:t>The </a:t>
            </a:r>
            <a:r>
              <a:rPr lang="en-US" dirty="0"/>
              <a:t>application</a:t>
            </a:r>
          </a:p>
          <a:p>
            <a:pPr lvl="1"/>
            <a:r>
              <a:rPr lang="en-US" dirty="0" smtClean="0"/>
              <a:t>Development </a:t>
            </a:r>
            <a:r>
              <a:rPr lang="en-US" dirty="0"/>
              <a:t>environment (so far)</a:t>
            </a:r>
          </a:p>
          <a:p>
            <a:endParaRPr lang="en-US" dirty="0"/>
          </a:p>
        </p:txBody>
      </p:sp>
      <p:sp>
        <p:nvSpPr>
          <p:cNvPr id="7" name="Tijdelijke aanduiding voor tekst 6"/>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5590993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20</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Communication between Pi and </a:t>
            </a:r>
            <a:r>
              <a:rPr lang="en-US" dirty="0" err="1"/>
              <a:t>Arduino</a:t>
            </a:r>
            <a:endParaRPr lang="en-US" dirty="0"/>
          </a:p>
        </p:txBody>
      </p:sp>
      <p:sp>
        <p:nvSpPr>
          <p:cNvPr id="6" name="Text Placeholder 5"/>
          <p:cNvSpPr>
            <a:spLocks noGrp="1"/>
          </p:cNvSpPr>
          <p:nvPr>
            <p:ph type="body" sz="quarter" idx="13"/>
          </p:nvPr>
        </p:nvSpPr>
        <p:spPr/>
        <p:txBody>
          <a:bodyPr>
            <a:normAutofit/>
          </a:bodyPr>
          <a:lstStyle/>
          <a:p>
            <a:r>
              <a:rPr lang="en-US" dirty="0" smtClean="0"/>
              <a:t>60 bytes sent 120us </a:t>
            </a:r>
          </a:p>
          <a:p>
            <a:r>
              <a:rPr lang="en-US" dirty="0">
                <a:solidFill>
                  <a:srgbClr val="FF0000"/>
                </a:solidFill>
              </a:rPr>
              <a:t>However…</a:t>
            </a:r>
          </a:p>
          <a:p>
            <a:r>
              <a:rPr lang="en-US" dirty="0" smtClean="0"/>
              <a:t>While the current byte is send:</a:t>
            </a:r>
          </a:p>
          <a:p>
            <a:pPr lvl="1"/>
            <a:r>
              <a:rPr lang="en-US" dirty="0"/>
              <a:t>T</a:t>
            </a:r>
            <a:r>
              <a:rPr lang="en-US" dirty="0" smtClean="0"/>
              <a:t>he next one needs to be put in the transmit buffer</a:t>
            </a:r>
          </a:p>
          <a:p>
            <a:pPr lvl="1"/>
            <a:r>
              <a:rPr lang="en-US" dirty="0" smtClean="0"/>
              <a:t>The pointer to the next byte to be written needs to be incremented</a:t>
            </a:r>
          </a:p>
          <a:p>
            <a:pPr lvl="1"/>
            <a:r>
              <a:rPr lang="en-US" dirty="0" smtClean="0"/>
              <a:t>The previous byte needs to be saved</a:t>
            </a:r>
          </a:p>
          <a:p>
            <a:pPr lvl="1"/>
            <a:r>
              <a:rPr lang="en-US" dirty="0" smtClean="0"/>
              <a:t>The pointer to the next byte to be saved needs to be incremented</a:t>
            </a:r>
          </a:p>
          <a:p>
            <a:pPr lvl="1"/>
            <a:r>
              <a:rPr lang="en-US" dirty="0" smtClean="0"/>
              <a:t>A test is needed to check whether the last byte has been received</a:t>
            </a:r>
          </a:p>
          <a:p>
            <a:pPr lvl="1"/>
            <a:r>
              <a:rPr lang="en-US" dirty="0" err="1" smtClean="0"/>
              <a:t>Receival</a:t>
            </a:r>
            <a:r>
              <a:rPr lang="en-US" dirty="0" smtClean="0"/>
              <a:t> is triggered  by interrupt, so registers need to be saved and restored</a:t>
            </a:r>
          </a:p>
          <a:p>
            <a:r>
              <a:rPr lang="en-US" dirty="0" smtClean="0"/>
              <a:t>SPI at 4 </a:t>
            </a:r>
            <a:r>
              <a:rPr lang="en-US" dirty="0" err="1" smtClean="0"/>
              <a:t>Mhz</a:t>
            </a:r>
            <a:r>
              <a:rPr lang="en-US" dirty="0" smtClean="0"/>
              <a:t> results in 2 us per byte, maybe a little bit more</a:t>
            </a:r>
          </a:p>
          <a:p>
            <a:r>
              <a:rPr lang="en-US" dirty="0" err="1" smtClean="0"/>
              <a:t>Arduino</a:t>
            </a:r>
            <a:r>
              <a:rPr lang="en-US" dirty="0" smtClean="0"/>
              <a:t> at 16 </a:t>
            </a:r>
            <a:r>
              <a:rPr lang="en-US" dirty="0" err="1" smtClean="0"/>
              <a:t>Mhz</a:t>
            </a:r>
            <a:r>
              <a:rPr lang="en-US" dirty="0" smtClean="0"/>
              <a:t> results in 16 instructions per us:</a:t>
            </a:r>
          </a:p>
          <a:p>
            <a:pPr lvl="1"/>
            <a:r>
              <a:rPr lang="en-US" dirty="0" smtClean="0"/>
              <a:t>32 us per SPI byte transfer</a:t>
            </a:r>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7162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21</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Communication between Pi and </a:t>
            </a:r>
            <a:r>
              <a:rPr lang="en-US" dirty="0" err="1"/>
              <a:t>Arduino</a:t>
            </a:r>
            <a:endParaRPr lang="en-US" dirty="0"/>
          </a:p>
        </p:txBody>
      </p:sp>
      <p:sp>
        <p:nvSpPr>
          <p:cNvPr id="6" name="Text Placeholder 5"/>
          <p:cNvSpPr>
            <a:spLocks noGrp="1"/>
          </p:cNvSpPr>
          <p:nvPr>
            <p:ph type="body" sz="quarter" idx="13"/>
          </p:nvPr>
        </p:nvSpPr>
        <p:spPr/>
        <p:txBody>
          <a:bodyPr>
            <a:normAutofit lnSpcReduction="10000"/>
          </a:bodyPr>
          <a:lstStyle/>
          <a:p>
            <a:r>
              <a:rPr lang="en-US" dirty="0" smtClean="0"/>
              <a:t>Only 32 instructions per byte, that’s impossible</a:t>
            </a:r>
          </a:p>
          <a:p>
            <a:r>
              <a:rPr lang="en-US" dirty="0" smtClean="0"/>
              <a:t>Solution: add delay between sending each byte by Pi order of 10 us</a:t>
            </a:r>
          </a:p>
          <a:p>
            <a:endParaRPr lang="en-US" dirty="0"/>
          </a:p>
          <a:p>
            <a:r>
              <a:rPr lang="en-US" dirty="0" smtClean="0"/>
              <a:t>60 bytes, 10 us/byte : 600 us</a:t>
            </a:r>
          </a:p>
          <a:p>
            <a:endParaRPr lang="en-US" dirty="0"/>
          </a:p>
          <a:p>
            <a:r>
              <a:rPr lang="en-US" dirty="0" smtClean="0"/>
              <a:t>Inspection with logic analyzer showed that Pi added additional overhead before sending first byte</a:t>
            </a:r>
          </a:p>
          <a:p>
            <a:endParaRPr lang="en-US" dirty="0"/>
          </a:p>
          <a:p>
            <a:r>
              <a:rPr lang="en-US" dirty="0" smtClean="0"/>
              <a:t>Final result: somewhat over 1 </a:t>
            </a:r>
            <a:r>
              <a:rPr lang="en-US" dirty="0" err="1" smtClean="0"/>
              <a:t>ms</a:t>
            </a:r>
            <a:r>
              <a:rPr lang="en-US" dirty="0" smtClean="0"/>
              <a:t> for sending message.</a:t>
            </a:r>
          </a:p>
          <a:p>
            <a:endParaRPr lang="en-US" dirty="0"/>
          </a:p>
          <a:p>
            <a:r>
              <a:rPr lang="en-US" dirty="0" smtClean="0"/>
              <a:t>(Note: when running a control loop at 100 Hz, servo period &lt; 10ms, we just wasted 1 </a:t>
            </a:r>
            <a:r>
              <a:rPr lang="en-US" dirty="0" err="1" smtClean="0"/>
              <a:t>ms</a:t>
            </a:r>
            <a:r>
              <a:rPr lang="en-US" dirty="0" smtClean="0"/>
              <a:t> on communication only!)</a:t>
            </a:r>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145393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22</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Communication between Pi and </a:t>
            </a:r>
            <a:r>
              <a:rPr lang="en-US" dirty="0" err="1"/>
              <a:t>Arduino</a:t>
            </a:r>
            <a:endParaRPr lang="en-US" dirty="0"/>
          </a:p>
        </p:txBody>
      </p:sp>
      <p:sp>
        <p:nvSpPr>
          <p:cNvPr id="6" name="Text Placeholder 5"/>
          <p:cNvSpPr>
            <a:spLocks noGrp="1"/>
          </p:cNvSpPr>
          <p:nvPr>
            <p:ph type="body" sz="quarter" idx="13"/>
          </p:nvPr>
        </p:nvSpPr>
        <p:spPr/>
        <p:txBody>
          <a:bodyPr/>
          <a:lstStyle/>
          <a:p>
            <a:r>
              <a:rPr lang="en-US" dirty="0" smtClean="0"/>
              <a:t>Communication is controlled by Pi via a handshake:</a:t>
            </a:r>
          </a:p>
          <a:p>
            <a:pPr marL="285750" indent="-285750">
              <a:buFontTx/>
              <a:buChar char="-"/>
            </a:pPr>
            <a:r>
              <a:rPr lang="en-US" dirty="0" smtClean="0"/>
              <a:t>Pi makes </a:t>
            </a:r>
            <a:r>
              <a:rPr lang="en-US" dirty="0" err="1" smtClean="0"/>
              <a:t>ReqExc</a:t>
            </a:r>
            <a:r>
              <a:rPr lang="en-US" dirty="0" smtClean="0"/>
              <a:t> high and waits for the </a:t>
            </a:r>
            <a:r>
              <a:rPr lang="en-US" dirty="0" err="1" smtClean="0"/>
              <a:t>Arduino</a:t>
            </a:r>
            <a:r>
              <a:rPr lang="en-US" dirty="0" smtClean="0"/>
              <a:t> to react</a:t>
            </a:r>
          </a:p>
          <a:p>
            <a:pPr marL="285750" indent="-285750">
              <a:buFontTx/>
              <a:buChar char="-"/>
            </a:pPr>
            <a:r>
              <a:rPr lang="en-US" dirty="0" err="1" smtClean="0"/>
              <a:t>Arduino</a:t>
            </a:r>
            <a:r>
              <a:rPr lang="en-US" dirty="0" smtClean="0"/>
              <a:t> gets data from </a:t>
            </a:r>
            <a:r>
              <a:rPr lang="en-US" dirty="0" err="1" smtClean="0"/>
              <a:t>registermap</a:t>
            </a:r>
            <a:r>
              <a:rPr lang="en-US" dirty="0" smtClean="0"/>
              <a:t> and makes </a:t>
            </a:r>
            <a:r>
              <a:rPr lang="en-US" dirty="0" err="1" smtClean="0"/>
              <a:t>AckExc</a:t>
            </a:r>
            <a:r>
              <a:rPr lang="en-US" dirty="0" smtClean="0"/>
              <a:t> high</a:t>
            </a:r>
          </a:p>
          <a:p>
            <a:pPr marL="285750" indent="-285750">
              <a:buFontTx/>
              <a:buChar char="-"/>
            </a:pPr>
            <a:r>
              <a:rPr lang="en-US" dirty="0" smtClean="0"/>
              <a:t>Pi starts SPI transfer</a:t>
            </a:r>
          </a:p>
          <a:p>
            <a:pPr marL="285750" indent="-285750">
              <a:buFontTx/>
              <a:buChar char="-"/>
            </a:pPr>
            <a:r>
              <a:rPr lang="en-US" dirty="0" smtClean="0"/>
              <a:t>Pi and </a:t>
            </a:r>
            <a:r>
              <a:rPr lang="en-US" dirty="0" err="1" smtClean="0"/>
              <a:t>Arduino</a:t>
            </a:r>
            <a:r>
              <a:rPr lang="en-US" dirty="0" smtClean="0"/>
              <a:t> exchange byte by byte until all has been transferred</a:t>
            </a:r>
          </a:p>
          <a:p>
            <a:pPr marL="285750" indent="-285750">
              <a:buFontTx/>
              <a:buChar char="-"/>
            </a:pPr>
            <a:r>
              <a:rPr lang="en-US" dirty="0" smtClean="0"/>
              <a:t>Pi lowers </a:t>
            </a:r>
            <a:r>
              <a:rPr lang="en-US" dirty="0" err="1" smtClean="0"/>
              <a:t>ReqExc</a:t>
            </a:r>
            <a:r>
              <a:rPr lang="en-US" dirty="0" smtClean="0"/>
              <a:t> and waits for the </a:t>
            </a:r>
            <a:r>
              <a:rPr lang="en-US" dirty="0" err="1" smtClean="0"/>
              <a:t>Arduino</a:t>
            </a:r>
            <a:r>
              <a:rPr lang="en-US" dirty="0" smtClean="0"/>
              <a:t> to react</a:t>
            </a:r>
          </a:p>
          <a:p>
            <a:pPr marL="285750" indent="-285750">
              <a:buFontTx/>
              <a:buChar char="-"/>
            </a:pPr>
            <a:r>
              <a:rPr lang="en-US" dirty="0" err="1" smtClean="0"/>
              <a:t>Arduino</a:t>
            </a:r>
            <a:r>
              <a:rPr lang="en-US" dirty="0" smtClean="0"/>
              <a:t> lowers </a:t>
            </a:r>
            <a:r>
              <a:rPr lang="en-US" dirty="0" err="1" smtClean="0"/>
              <a:t>AckExc</a:t>
            </a:r>
            <a:r>
              <a:rPr lang="en-US" dirty="0" smtClean="0"/>
              <a:t> and updates data in register map</a:t>
            </a:r>
          </a:p>
          <a:p>
            <a:pPr marL="285750" indent="-285750">
              <a:buFontTx/>
              <a:buChar char="-"/>
            </a:pPr>
            <a:r>
              <a:rPr lang="en-US" dirty="0" smtClean="0"/>
              <a:t>Pi concludes that communication has </a:t>
            </a:r>
            <a:r>
              <a:rPr lang="en-US" dirty="0" smtClean="0"/>
              <a:t>succeeded</a:t>
            </a:r>
            <a:endParaRPr lang="en-US" dirty="0" smtClean="0"/>
          </a:p>
        </p:txBody>
      </p:sp>
      <p:sp>
        <p:nvSpPr>
          <p:cNvPr id="7" name="Text Placeholder 6"/>
          <p:cNvSpPr>
            <a:spLocks noGrp="1"/>
          </p:cNvSpPr>
          <p:nvPr>
            <p:ph type="body" sz="quarter" idx="14"/>
          </p:nvPr>
        </p:nvSpPr>
        <p:spPr/>
        <p:txBody>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3606659"/>
            <a:ext cx="4051300" cy="144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454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Communication between Pi and </a:t>
            </a:r>
            <a:r>
              <a:rPr lang="en-US" dirty="0" err="1" smtClean="0"/>
              <a:t>Arduino</a:t>
            </a:r>
            <a:endParaRPr lang="en-US" dirty="0"/>
          </a:p>
        </p:txBody>
      </p:sp>
      <p:sp>
        <p:nvSpPr>
          <p:cNvPr id="6" name="Text Placeholder 5"/>
          <p:cNvSpPr>
            <a:spLocks noGrp="1"/>
          </p:cNvSpPr>
          <p:nvPr>
            <p:ph type="body" sz="quarter" idx="13"/>
          </p:nvPr>
        </p:nvSpPr>
        <p:spPr/>
        <p:txBody>
          <a:bodyPr/>
          <a:lstStyle/>
          <a:p>
            <a:r>
              <a:rPr lang="en-US" dirty="0" smtClean="0"/>
              <a:t>MMDC – man machine damage control</a:t>
            </a:r>
          </a:p>
          <a:p>
            <a:endParaRPr lang="en-US" dirty="0"/>
          </a:p>
          <a:p>
            <a:r>
              <a:rPr lang="en-US" dirty="0" smtClean="0"/>
              <a:t>What if application crashes while rover is moving?</a:t>
            </a:r>
          </a:p>
          <a:p>
            <a:r>
              <a:rPr lang="en-US" dirty="0" smtClean="0"/>
              <a:t>What if communication fails or data gets mangled?</a:t>
            </a:r>
          </a:p>
          <a:p>
            <a:endParaRPr lang="en-US" dirty="0"/>
          </a:p>
          <a:p>
            <a:r>
              <a:rPr lang="en-US" dirty="0" smtClean="0"/>
              <a:t>MMDC in </a:t>
            </a:r>
            <a:r>
              <a:rPr lang="en-US" dirty="0" err="1" smtClean="0"/>
              <a:t>Arduino</a:t>
            </a:r>
            <a:r>
              <a:rPr lang="en-US" dirty="0" smtClean="0"/>
              <a:t> should monitor communication with Pi. If no communication has taken place since 0.5 second, Rover should stop</a:t>
            </a:r>
          </a:p>
          <a:p>
            <a:endParaRPr lang="en-US" dirty="0"/>
          </a:p>
          <a:p>
            <a:r>
              <a:rPr lang="en-US" dirty="0" smtClean="0"/>
              <a:t>Implemented in SW, unreliable by nature, </a:t>
            </a:r>
            <a:r>
              <a:rPr lang="en-US" sz="1200" dirty="0" smtClean="0"/>
              <a:t>at least we’re not doing a nuclear power plant</a:t>
            </a:r>
            <a:endParaRPr lang="en-US" sz="1200"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8624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Processing quadrature sensor</a:t>
            </a:r>
            <a:endParaRPr lang="en-US" dirty="0"/>
          </a:p>
        </p:txBody>
      </p:sp>
      <p:sp>
        <p:nvSpPr>
          <p:cNvPr id="6" name="Text Placeholder 5"/>
          <p:cNvSpPr>
            <a:spLocks noGrp="1"/>
          </p:cNvSpPr>
          <p:nvPr>
            <p:ph type="body" sz="quarter" idx="13"/>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Position is determined by monitoring changes in A and B, translate them into phase transitions and relate phase transition to position increment or decrement</a:t>
            </a:r>
          </a:p>
          <a:p>
            <a:endParaRPr lang="en-US" dirty="0"/>
          </a:p>
          <a:p>
            <a:r>
              <a:rPr lang="en-US" sz="1600" dirty="0" smtClean="0"/>
              <a:t>See also: </a:t>
            </a:r>
            <a:r>
              <a:rPr lang="en-US" sz="1600" dirty="0" smtClean="0">
                <a:hlinkClick r:id="rId2"/>
              </a:rPr>
              <a:t>https://en.wikipedia.org/wiki/Rotary_encoder#Incremental_rotary_encoder</a:t>
            </a:r>
            <a:endParaRPr lang="en-US" sz="1600" dirty="0" smtClean="0"/>
          </a:p>
          <a:p>
            <a:endParaRPr lang="en-US" dirty="0"/>
          </a:p>
        </p:txBody>
      </p:sp>
      <p:sp>
        <p:nvSpPr>
          <p:cNvPr id="7" name="Text Placeholder 6"/>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44" y="1006620"/>
            <a:ext cx="242887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019" y="1130445"/>
            <a:ext cx="5715000" cy="1905000"/>
          </a:xfrm>
          <a:prstGeom prst="rect">
            <a:avLst/>
          </a:prstGeom>
        </p:spPr>
      </p:pic>
    </p:spTree>
    <p:extLst>
      <p:ext uri="{BB962C8B-B14F-4D97-AF65-F5344CB8AC3E}">
        <p14:creationId xmlns:p14="http://schemas.microsoft.com/office/powerpoint/2010/main" val="3388410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Processing quadrature decoding</a:t>
            </a:r>
            <a:endParaRPr lang="en-US" dirty="0"/>
          </a:p>
        </p:txBody>
      </p:sp>
      <p:sp>
        <p:nvSpPr>
          <p:cNvPr id="6" name="Text Placeholder 5"/>
          <p:cNvSpPr>
            <a:spLocks noGrp="1"/>
          </p:cNvSpPr>
          <p:nvPr>
            <p:ph type="body" sz="quarter" idx="13"/>
          </p:nvPr>
        </p:nvSpPr>
        <p:spPr/>
        <p:txBody>
          <a:bodyPr>
            <a:normAutofit lnSpcReduction="10000"/>
          </a:bodyPr>
          <a:lstStyle/>
          <a:p>
            <a:r>
              <a:rPr lang="en-US" dirty="0" smtClean="0"/>
              <a:t>Important: your processor needs to be able to handle the transitions in time</a:t>
            </a:r>
          </a:p>
          <a:p>
            <a:endParaRPr lang="en-US" dirty="0"/>
          </a:p>
          <a:p>
            <a:r>
              <a:rPr lang="en-US" dirty="0" smtClean="0"/>
              <a:t>Nr of transitions per second is determined by rotation speed and number of marks per revolution.</a:t>
            </a:r>
          </a:p>
          <a:p>
            <a:endParaRPr lang="en-US" dirty="0" smtClean="0"/>
          </a:p>
          <a:p>
            <a:r>
              <a:rPr lang="en-US" dirty="0" smtClean="0"/>
              <a:t>Back of a napkin:</a:t>
            </a:r>
          </a:p>
          <a:p>
            <a:pPr lvl="1"/>
            <a:r>
              <a:rPr lang="en-US" dirty="0" smtClean="0"/>
              <a:t>Expected speed: 1km/h, 277mm/s</a:t>
            </a:r>
          </a:p>
          <a:p>
            <a:pPr lvl="1"/>
            <a:r>
              <a:rPr lang="en-US" dirty="0" smtClean="0"/>
              <a:t>Wheel diameter 60mm, periphery 188mm </a:t>
            </a:r>
          </a:p>
          <a:p>
            <a:pPr lvl="2"/>
            <a:r>
              <a:rPr lang="en-US" dirty="0" smtClean="0"/>
              <a:t>Consequence: 1.47 revolution per second</a:t>
            </a:r>
          </a:p>
          <a:p>
            <a:pPr lvl="1"/>
            <a:r>
              <a:rPr lang="en-US" dirty="0" smtClean="0"/>
              <a:t>250 marks per 3 revolutions (gearbox), </a:t>
            </a:r>
          </a:p>
          <a:p>
            <a:pPr lvl="1"/>
            <a:r>
              <a:rPr lang="en-US" dirty="0" smtClean="0"/>
              <a:t>1000 transitions per 3 revolutions, </a:t>
            </a:r>
          </a:p>
          <a:p>
            <a:pPr lvl="1"/>
            <a:r>
              <a:rPr lang="en-US" dirty="0" smtClean="0"/>
              <a:t>333 transitions per revolution</a:t>
            </a:r>
          </a:p>
          <a:p>
            <a:pPr lvl="2"/>
            <a:r>
              <a:rPr lang="en-US" dirty="0" smtClean="0"/>
              <a:t>Consequence: 491 transition per second, ~5 transition per </a:t>
            </a:r>
            <a:r>
              <a:rPr lang="en-US" dirty="0" err="1" smtClean="0"/>
              <a:t>ms</a:t>
            </a:r>
            <a:r>
              <a:rPr lang="en-US" dirty="0" smtClean="0"/>
              <a:t>, ~200 us per transition</a:t>
            </a:r>
          </a:p>
          <a:p>
            <a:pPr lvl="2"/>
            <a:endParaRPr lang="en-US" dirty="0" smtClean="0"/>
          </a:p>
          <a:p>
            <a:pPr lvl="1"/>
            <a:endParaRPr lang="en-US" dirty="0"/>
          </a:p>
        </p:txBody>
      </p:sp>
      <p:sp>
        <p:nvSpPr>
          <p:cNvPr id="7" name="Text Placeholder 6"/>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524106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274" b="20701"/>
          <a:stretch/>
        </p:blipFill>
        <p:spPr>
          <a:xfrm>
            <a:off x="2152650" y="2362200"/>
            <a:ext cx="3905250" cy="2305050"/>
          </a:xfrm>
          <a:prstGeom prst="rect">
            <a:avLst/>
          </a:prstGeom>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Processing quadrature encoding</a:t>
            </a:r>
            <a:endParaRPr lang="en-US" dirty="0"/>
          </a:p>
        </p:txBody>
      </p:sp>
      <p:sp>
        <p:nvSpPr>
          <p:cNvPr id="6" name="Text Placeholder 5"/>
          <p:cNvSpPr>
            <a:spLocks noGrp="1"/>
          </p:cNvSpPr>
          <p:nvPr>
            <p:ph type="body" sz="quarter" idx="13"/>
          </p:nvPr>
        </p:nvSpPr>
        <p:spPr/>
        <p:txBody>
          <a:bodyPr>
            <a:normAutofit fontScale="92500" lnSpcReduction="10000"/>
          </a:bodyPr>
          <a:lstStyle/>
          <a:p>
            <a:r>
              <a:rPr lang="en-US" dirty="0" smtClean="0"/>
              <a:t>200 us per transition</a:t>
            </a:r>
          </a:p>
          <a:p>
            <a:endParaRPr lang="en-US" dirty="0" smtClean="0"/>
          </a:p>
          <a:p>
            <a:r>
              <a:rPr lang="en-US" dirty="0" smtClean="0"/>
              <a:t>As communication takes ~1ms, we need to interleave communication with quadrature decoding</a:t>
            </a:r>
          </a:p>
          <a:p>
            <a:endParaRPr lang="en-US" dirty="0"/>
          </a:p>
          <a:p>
            <a:r>
              <a:rPr lang="en-US" dirty="0" smtClean="0"/>
              <a:t>Solution: use interrupt service routine (on </a:t>
            </a:r>
            <a:r>
              <a:rPr lang="en-US" dirty="0" err="1" smtClean="0"/>
              <a:t>Arduino</a:t>
            </a:r>
            <a:r>
              <a:rPr lang="en-US" dirty="0" smtClean="0"/>
              <a:t> input port changes) to react on encoder pulses</a:t>
            </a:r>
          </a:p>
          <a:p>
            <a:endParaRPr lang="en-US" dirty="0"/>
          </a:p>
          <a:p>
            <a:r>
              <a:rPr lang="en-US" dirty="0" smtClean="0"/>
              <a:t>Reaction consists of testing current state, increment or decrement position and change to new state, guestimate: 25 instructions ~ 2 us / transition</a:t>
            </a:r>
          </a:p>
          <a:p>
            <a:endParaRPr lang="en-US" dirty="0"/>
          </a:p>
          <a:p>
            <a:r>
              <a:rPr lang="en-US" dirty="0" smtClean="0"/>
              <a:t>Assume servo period of 100 Hz, 10 </a:t>
            </a:r>
            <a:r>
              <a:rPr lang="en-US" dirty="0" err="1" smtClean="0"/>
              <a:t>ms</a:t>
            </a:r>
            <a:r>
              <a:rPr lang="en-US" dirty="0" smtClean="0"/>
              <a:t>/period, 50 transitions per period, 100 us per period.</a:t>
            </a:r>
          </a:p>
          <a:p>
            <a:endParaRPr lang="en-US" dirty="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585990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27</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Processing quadrature encoding</a:t>
            </a:r>
          </a:p>
        </p:txBody>
      </p:sp>
      <p:sp>
        <p:nvSpPr>
          <p:cNvPr id="6" name="Text Placeholder 5"/>
          <p:cNvSpPr>
            <a:spLocks noGrp="1"/>
          </p:cNvSpPr>
          <p:nvPr>
            <p:ph type="body" sz="quarter" idx="13"/>
          </p:nvPr>
        </p:nvSpPr>
        <p:spPr/>
        <p:txBody>
          <a:bodyPr/>
          <a:lstStyle/>
          <a:p>
            <a:r>
              <a:rPr lang="en-US" dirty="0" err="1" smtClean="0"/>
              <a:t>Testbench</a:t>
            </a:r>
            <a:r>
              <a:rPr lang="en-US" dirty="0" smtClean="0"/>
              <a:t>: </a:t>
            </a:r>
          </a:p>
          <a:p>
            <a:pPr lvl="1"/>
            <a:r>
              <a:rPr lang="en-US" dirty="0" smtClean="0"/>
              <a:t>use second </a:t>
            </a:r>
            <a:r>
              <a:rPr lang="en-US" dirty="0" err="1" smtClean="0"/>
              <a:t>arduino</a:t>
            </a:r>
            <a:r>
              <a:rPr lang="en-US" dirty="0" smtClean="0"/>
              <a:t> to generate quadrature signals to verify ability of keeping up at maximum speed</a:t>
            </a:r>
          </a:p>
          <a:p>
            <a:endParaRPr lang="en-US" dirty="0"/>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40" y="1794370"/>
            <a:ext cx="3552800" cy="26646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200" y="1794370"/>
            <a:ext cx="3552800" cy="2664600"/>
          </a:xfrm>
          <a:prstGeom prst="rect">
            <a:avLst/>
          </a:prstGeom>
        </p:spPr>
      </p:pic>
    </p:spTree>
    <p:extLst>
      <p:ext uri="{BB962C8B-B14F-4D97-AF65-F5344CB8AC3E}">
        <p14:creationId xmlns:p14="http://schemas.microsoft.com/office/powerpoint/2010/main" val="1196621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28</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Reading IR sensors</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IR sensor detects infrared light</a:t>
            </a:r>
          </a:p>
          <a:p>
            <a:r>
              <a:rPr lang="en-US" dirty="0" smtClean="0"/>
              <a:t>Note, IR light is always present, ambient light</a:t>
            </a:r>
          </a:p>
          <a:p>
            <a:endParaRPr lang="en-US" dirty="0" smtClean="0"/>
          </a:p>
          <a:p>
            <a:r>
              <a:rPr lang="en-US" dirty="0" smtClean="0"/>
              <a:t>Professional solution:</a:t>
            </a:r>
          </a:p>
          <a:p>
            <a:pPr lvl="1"/>
            <a:r>
              <a:rPr lang="en-US" dirty="0" smtClean="0"/>
              <a:t>Modulate IR light with a certain frequency (</a:t>
            </a:r>
            <a:r>
              <a:rPr lang="en-US" dirty="0" err="1" smtClean="0"/>
              <a:t>pwm</a:t>
            </a:r>
            <a:r>
              <a:rPr lang="en-US" dirty="0" smtClean="0"/>
              <a:t>)</a:t>
            </a:r>
          </a:p>
          <a:p>
            <a:pPr lvl="1"/>
            <a:r>
              <a:rPr lang="en-US" dirty="0" smtClean="0"/>
              <a:t>Add notch filter, tuned at same frequency, after IR sensor </a:t>
            </a:r>
          </a:p>
          <a:p>
            <a:pPr lvl="1"/>
            <a:r>
              <a:rPr lang="en-US" dirty="0" smtClean="0"/>
              <a:t>Output of notch filter corresponds with reflected (non ambient) light</a:t>
            </a:r>
          </a:p>
          <a:p>
            <a:endParaRPr lang="en-US" dirty="0"/>
          </a:p>
          <a:p>
            <a:r>
              <a:rPr lang="en-US" dirty="0" smtClean="0"/>
              <a:t>Poor mans solution:</a:t>
            </a:r>
          </a:p>
          <a:p>
            <a:pPr lvl="1"/>
            <a:r>
              <a:rPr lang="en-US" dirty="0" smtClean="0"/>
              <a:t>Turn off IR light</a:t>
            </a:r>
          </a:p>
          <a:p>
            <a:pPr lvl="1"/>
            <a:r>
              <a:rPr lang="en-US" dirty="0" smtClean="0"/>
              <a:t>Measure ambient</a:t>
            </a:r>
          </a:p>
          <a:p>
            <a:pPr lvl="1"/>
            <a:r>
              <a:rPr lang="en-US" dirty="0" smtClean="0"/>
              <a:t>Turn on IR light</a:t>
            </a:r>
          </a:p>
          <a:p>
            <a:pPr lvl="1"/>
            <a:r>
              <a:rPr lang="en-US" dirty="0" smtClean="0"/>
              <a:t>Measure reflected light</a:t>
            </a:r>
          </a:p>
          <a:p>
            <a:pPr lvl="1"/>
            <a:r>
              <a:rPr lang="en-US" dirty="0" smtClean="0"/>
              <a:t>Subtract ambient from reflected</a:t>
            </a:r>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27356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29</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Reading IR sensors</a:t>
            </a:r>
            <a:endParaRPr lang="en-US" dirty="0"/>
          </a:p>
        </p:txBody>
      </p:sp>
      <p:sp>
        <p:nvSpPr>
          <p:cNvPr id="6" name="Text Placeholder 5"/>
          <p:cNvSpPr>
            <a:spLocks noGrp="1"/>
          </p:cNvSpPr>
          <p:nvPr>
            <p:ph type="body" sz="quarter" idx="13"/>
          </p:nvPr>
        </p:nvSpPr>
        <p:spPr/>
        <p:txBody>
          <a:bodyPr>
            <a:normAutofit fontScale="92500" lnSpcReduction="10000"/>
          </a:bodyPr>
          <a:lstStyle/>
          <a:p>
            <a:r>
              <a:rPr lang="en-US" dirty="0"/>
              <a:t>Poor mans solution:</a:t>
            </a:r>
          </a:p>
          <a:p>
            <a:pPr lvl="1"/>
            <a:r>
              <a:rPr lang="en-US" dirty="0">
                <a:solidFill>
                  <a:schemeClr val="accent2">
                    <a:lumMod val="40000"/>
                    <a:lumOff val="60000"/>
                  </a:schemeClr>
                </a:solidFill>
              </a:rPr>
              <a:t>Turn off IR </a:t>
            </a:r>
            <a:r>
              <a:rPr lang="en-US" dirty="0" smtClean="0">
                <a:solidFill>
                  <a:schemeClr val="accent2">
                    <a:lumMod val="40000"/>
                    <a:lumOff val="60000"/>
                  </a:schemeClr>
                </a:solidFill>
              </a:rPr>
              <a:t>light </a:t>
            </a:r>
            <a:r>
              <a:rPr lang="en-US" dirty="0" smtClean="0"/>
              <a:t>– wait 50us</a:t>
            </a:r>
            <a:endParaRPr lang="en-US" dirty="0"/>
          </a:p>
          <a:p>
            <a:pPr lvl="1"/>
            <a:r>
              <a:rPr lang="en-US" dirty="0">
                <a:solidFill>
                  <a:schemeClr val="accent2">
                    <a:lumMod val="40000"/>
                    <a:lumOff val="60000"/>
                  </a:schemeClr>
                </a:solidFill>
              </a:rPr>
              <a:t>Measure </a:t>
            </a:r>
            <a:r>
              <a:rPr lang="en-US" dirty="0" smtClean="0">
                <a:solidFill>
                  <a:schemeClr val="accent2">
                    <a:lumMod val="40000"/>
                    <a:lumOff val="60000"/>
                  </a:schemeClr>
                </a:solidFill>
              </a:rPr>
              <a:t>ambient </a:t>
            </a:r>
            <a:r>
              <a:rPr lang="en-US" dirty="0" smtClean="0"/>
              <a:t>– 100 us</a:t>
            </a:r>
            <a:endParaRPr lang="en-US" dirty="0"/>
          </a:p>
          <a:p>
            <a:pPr lvl="1"/>
            <a:r>
              <a:rPr lang="en-US" dirty="0">
                <a:solidFill>
                  <a:schemeClr val="accent2">
                    <a:lumMod val="40000"/>
                    <a:lumOff val="60000"/>
                  </a:schemeClr>
                </a:solidFill>
              </a:rPr>
              <a:t>Turn on IR </a:t>
            </a:r>
            <a:r>
              <a:rPr lang="en-US" dirty="0" smtClean="0">
                <a:solidFill>
                  <a:schemeClr val="accent2">
                    <a:lumMod val="40000"/>
                    <a:lumOff val="60000"/>
                  </a:schemeClr>
                </a:solidFill>
              </a:rPr>
              <a:t>light </a:t>
            </a:r>
            <a:r>
              <a:rPr lang="en-US" dirty="0" smtClean="0"/>
              <a:t>– wait 50us</a:t>
            </a:r>
            <a:endParaRPr lang="en-US" dirty="0"/>
          </a:p>
          <a:p>
            <a:pPr lvl="1"/>
            <a:r>
              <a:rPr lang="en-US" dirty="0">
                <a:solidFill>
                  <a:schemeClr val="accent2">
                    <a:lumMod val="40000"/>
                    <a:lumOff val="60000"/>
                  </a:schemeClr>
                </a:solidFill>
              </a:rPr>
              <a:t>Measure reflected </a:t>
            </a:r>
            <a:r>
              <a:rPr lang="en-US" dirty="0" smtClean="0">
                <a:solidFill>
                  <a:schemeClr val="accent2">
                    <a:lumMod val="40000"/>
                    <a:lumOff val="60000"/>
                  </a:schemeClr>
                </a:solidFill>
              </a:rPr>
              <a:t>light </a:t>
            </a:r>
            <a:r>
              <a:rPr lang="en-US" dirty="0" smtClean="0"/>
              <a:t>– 100 us</a:t>
            </a:r>
            <a:endParaRPr lang="en-US" dirty="0"/>
          </a:p>
          <a:p>
            <a:pPr lvl="1"/>
            <a:r>
              <a:rPr lang="en-US" dirty="0">
                <a:solidFill>
                  <a:schemeClr val="accent2">
                    <a:lumMod val="40000"/>
                    <a:lumOff val="60000"/>
                  </a:schemeClr>
                </a:solidFill>
              </a:rPr>
              <a:t>Subtract ambient from </a:t>
            </a:r>
            <a:r>
              <a:rPr lang="en-US" dirty="0" smtClean="0">
                <a:solidFill>
                  <a:schemeClr val="accent2">
                    <a:lumMod val="40000"/>
                    <a:lumOff val="60000"/>
                  </a:schemeClr>
                </a:solidFill>
              </a:rPr>
              <a:t>reflected - </a:t>
            </a:r>
            <a:r>
              <a:rPr lang="en-US" dirty="0" err="1" smtClean="0"/>
              <a:t>neglible</a:t>
            </a:r>
            <a:endParaRPr lang="en-US" dirty="0" smtClean="0"/>
          </a:p>
          <a:p>
            <a:pPr lvl="1"/>
            <a:endParaRPr lang="en-US" dirty="0"/>
          </a:p>
          <a:p>
            <a:r>
              <a:rPr lang="en-US" dirty="0" smtClean="0"/>
              <a:t>Duration per sensor: 300us, sensors have to be read consecutively. </a:t>
            </a:r>
          </a:p>
          <a:p>
            <a:r>
              <a:rPr lang="en-US" dirty="0" smtClean="0"/>
              <a:t>4 collision sensors: 1.2,ms</a:t>
            </a:r>
            <a:endParaRPr lang="en-US" dirty="0"/>
          </a:p>
          <a:p>
            <a:r>
              <a:rPr lang="en-US" dirty="0" err="1" smtClean="0"/>
              <a:t>Linetracking</a:t>
            </a:r>
            <a:r>
              <a:rPr lang="en-US" dirty="0" smtClean="0"/>
              <a:t> sensors share IR light diode, allows for small optimization</a:t>
            </a:r>
          </a:p>
          <a:p>
            <a:r>
              <a:rPr lang="en-US" dirty="0" smtClean="0"/>
              <a:t>4 </a:t>
            </a:r>
            <a:r>
              <a:rPr lang="en-US" dirty="0" err="1" smtClean="0"/>
              <a:t>linetracking</a:t>
            </a:r>
            <a:r>
              <a:rPr lang="en-US" dirty="0" smtClean="0"/>
              <a:t> sensors, 8 readings, 2 wait’s: 0.9 </a:t>
            </a:r>
            <a:r>
              <a:rPr lang="en-US" dirty="0" err="1" smtClean="0"/>
              <a:t>ms</a:t>
            </a:r>
            <a:endParaRPr lang="en-US" dirty="0" smtClean="0"/>
          </a:p>
          <a:p>
            <a:endParaRPr lang="en-US" dirty="0"/>
          </a:p>
          <a:p>
            <a:r>
              <a:rPr lang="en-US" dirty="0" smtClean="0"/>
              <a:t>Total: 1.2+0.9 equals 2.1 </a:t>
            </a:r>
            <a:r>
              <a:rPr lang="en-US" dirty="0" err="1" smtClean="0"/>
              <a:t>ms.</a:t>
            </a:r>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34507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System hardware</a:t>
            </a:r>
            <a:endParaRPr lang="en-US" dirty="0"/>
          </a:p>
        </p:txBody>
      </p:sp>
      <p:sp>
        <p:nvSpPr>
          <p:cNvPr id="6" name="Text Placeholder 5"/>
          <p:cNvSpPr>
            <a:spLocks noGrp="1"/>
          </p:cNvSpPr>
          <p:nvPr>
            <p:ph type="body" sz="quarter" idx="13"/>
          </p:nvPr>
        </p:nvSpPr>
        <p:spPr/>
        <p:txBody>
          <a:bodyPr/>
          <a:lstStyle/>
          <a:p>
            <a:r>
              <a:rPr lang="en-US" dirty="0" smtClean="0"/>
              <a:t>Chassis</a:t>
            </a:r>
          </a:p>
          <a:p>
            <a:r>
              <a:rPr lang="en-US" dirty="0" smtClean="0"/>
              <a:t>Two tracks</a:t>
            </a:r>
          </a:p>
          <a:p>
            <a:r>
              <a:rPr lang="en-US" dirty="0" smtClean="0"/>
              <a:t>Two motors</a:t>
            </a:r>
          </a:p>
          <a:p>
            <a:r>
              <a:rPr lang="en-US" dirty="0" smtClean="0"/>
              <a:t>Two quadrature encoders</a:t>
            </a:r>
          </a:p>
          <a:p>
            <a:r>
              <a:rPr lang="en-US" dirty="0" smtClean="0"/>
              <a:t>Power supply</a:t>
            </a:r>
          </a:p>
          <a:p>
            <a:r>
              <a:rPr lang="en-US" dirty="0" smtClean="0"/>
              <a:t>IR Sensors</a:t>
            </a:r>
          </a:p>
          <a:p>
            <a:r>
              <a:rPr lang="en-US" dirty="0" smtClean="0"/>
              <a:t>IR Lights</a:t>
            </a:r>
          </a:p>
          <a:p>
            <a:r>
              <a:rPr lang="en-US" dirty="0" smtClean="0"/>
              <a:t>Collision</a:t>
            </a:r>
          </a:p>
          <a:p>
            <a:r>
              <a:rPr lang="en-US" dirty="0" smtClean="0"/>
              <a:t>Line</a:t>
            </a:r>
          </a:p>
          <a:p>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pic>
        <p:nvPicPr>
          <p:cNvPr id="8" name="Picture 7" descr="C:\Users\svweber\AppData\Local\Microsoft\Windows\Temporary Internet Files\Content.Outlook\M67SYSJZ\IMG_078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4240" y="883920"/>
            <a:ext cx="4328160" cy="3741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571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30</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Sensors and actuators</a:t>
            </a:r>
            <a:endParaRPr lang="en-US" dirty="0"/>
          </a:p>
        </p:txBody>
      </p:sp>
      <p:sp>
        <p:nvSpPr>
          <p:cNvPr id="6" name="Text Placeholder 5"/>
          <p:cNvSpPr>
            <a:spLocks noGrp="1"/>
          </p:cNvSpPr>
          <p:nvPr>
            <p:ph type="body" sz="quarter" idx="13"/>
          </p:nvPr>
        </p:nvSpPr>
        <p:spPr/>
        <p:txBody>
          <a:bodyPr/>
          <a:lstStyle/>
          <a:p>
            <a:r>
              <a:rPr lang="en-US" dirty="0" smtClean="0"/>
              <a:t>Timing </a:t>
            </a:r>
            <a:r>
              <a:rPr lang="en-US" dirty="0" err="1" smtClean="0"/>
              <a:t>analyisis</a:t>
            </a:r>
            <a:r>
              <a:rPr lang="en-US" dirty="0" smtClean="0"/>
              <a:t>, what needs to be done (per period):</a:t>
            </a:r>
          </a:p>
          <a:p>
            <a:r>
              <a:rPr lang="en-US" dirty="0" smtClean="0"/>
              <a:t>Sensor readout: 2.1 </a:t>
            </a:r>
            <a:r>
              <a:rPr lang="en-US" dirty="0" err="1" smtClean="0"/>
              <a:t>ms</a:t>
            </a:r>
            <a:endParaRPr lang="en-US" dirty="0" smtClean="0"/>
          </a:p>
          <a:p>
            <a:r>
              <a:rPr lang="en-US" dirty="0" smtClean="0"/>
              <a:t>Communication: 1 </a:t>
            </a:r>
            <a:r>
              <a:rPr lang="en-US" dirty="0" err="1" smtClean="0"/>
              <a:t>ms</a:t>
            </a:r>
            <a:endParaRPr lang="en-US" dirty="0" smtClean="0"/>
          </a:p>
          <a:p>
            <a:r>
              <a:rPr lang="en-US" dirty="0" smtClean="0"/>
              <a:t>Quadrature decoding: 0.1 </a:t>
            </a:r>
            <a:r>
              <a:rPr lang="en-US" dirty="0" err="1" smtClean="0"/>
              <a:t>ms</a:t>
            </a:r>
            <a:r>
              <a:rPr lang="en-US" dirty="0" smtClean="0"/>
              <a:t> (100us)</a:t>
            </a:r>
          </a:p>
          <a:p>
            <a:r>
              <a:rPr lang="en-US" dirty="0" smtClean="0"/>
              <a:t>Total: 3.2 </a:t>
            </a:r>
            <a:r>
              <a:rPr lang="en-US" dirty="0" err="1" smtClean="0"/>
              <a:t>ms</a:t>
            </a:r>
            <a:endParaRPr lang="en-US" dirty="0" smtClean="0"/>
          </a:p>
          <a:p>
            <a:endParaRPr lang="en-US" dirty="0"/>
          </a:p>
          <a:p>
            <a:r>
              <a:rPr lang="en-US" dirty="0" smtClean="0"/>
              <a:t>With the assumption of 10 </a:t>
            </a:r>
            <a:r>
              <a:rPr lang="en-US" dirty="0" err="1" smtClean="0"/>
              <a:t>ms</a:t>
            </a:r>
            <a:r>
              <a:rPr lang="en-US" dirty="0" smtClean="0"/>
              <a:t> per servo period, this seems reasonable.</a:t>
            </a:r>
          </a:p>
          <a:p>
            <a:endParaRPr lang="en-US" dirty="0"/>
          </a:p>
          <a:p>
            <a:r>
              <a:rPr lang="en-US" dirty="0" smtClean="0"/>
              <a:t>Lessons learned (from previous hobby project): if you </a:t>
            </a:r>
            <a:r>
              <a:rPr lang="en-US" dirty="0" smtClean="0"/>
              <a:t/>
            </a:r>
            <a:br>
              <a:rPr lang="en-US" dirty="0" smtClean="0"/>
            </a:br>
            <a:r>
              <a:rPr lang="en-US" dirty="0" smtClean="0"/>
              <a:t>don’t </a:t>
            </a:r>
            <a:r>
              <a:rPr lang="en-US" dirty="0" smtClean="0"/>
              <a:t>do these analysis upfront, you’ll end up with a lot </a:t>
            </a:r>
            <a:r>
              <a:rPr lang="en-US" dirty="0" smtClean="0"/>
              <a:t/>
            </a:r>
            <a:br>
              <a:rPr lang="en-US" dirty="0" smtClean="0"/>
            </a:br>
            <a:r>
              <a:rPr lang="en-US" dirty="0" smtClean="0"/>
              <a:t>of </a:t>
            </a:r>
            <a:r>
              <a:rPr lang="en-US" dirty="0" smtClean="0"/>
              <a:t>unusable stuff in your stock</a:t>
            </a:r>
            <a:endParaRPr lang="en-US" dirty="0"/>
          </a:p>
        </p:txBody>
      </p:sp>
      <p:sp>
        <p:nvSpPr>
          <p:cNvPr id="7" name="Text Placeholder 6"/>
          <p:cNvSpPr>
            <a:spLocks noGrp="1"/>
          </p:cNvSpPr>
          <p:nvPr>
            <p:ph type="body" sz="quarter" idx="14"/>
          </p:nvPr>
        </p:nvSpPr>
        <p:spPr/>
        <p:txBody>
          <a:bodyPr/>
          <a:lstStyle/>
          <a:p>
            <a:endParaRPr lang="en-US"/>
          </a:p>
        </p:txBody>
      </p:sp>
      <p:cxnSp>
        <p:nvCxnSpPr>
          <p:cNvPr id="9" name="Straight Connector 8"/>
          <p:cNvCxnSpPr/>
          <p:nvPr/>
        </p:nvCxnSpPr>
        <p:spPr>
          <a:xfrm>
            <a:off x="464820" y="2240280"/>
            <a:ext cx="381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3399663"/>
            <a:ext cx="2159000" cy="1442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9336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31</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Rover SW</a:t>
            </a:r>
            <a:endParaRPr lang="en-US" dirty="0"/>
          </a:p>
        </p:txBody>
      </p:sp>
      <p:sp>
        <p:nvSpPr>
          <p:cNvPr id="6" name="Text Placeholder 5"/>
          <p:cNvSpPr>
            <a:spLocks noGrp="1"/>
          </p:cNvSpPr>
          <p:nvPr>
            <p:ph type="body" sz="quarter" idx="13"/>
          </p:nvPr>
        </p:nvSpPr>
        <p:spPr/>
        <p:txBody>
          <a:bodyPr/>
          <a:lstStyle/>
          <a:p>
            <a:r>
              <a:rPr lang="en-US" dirty="0" smtClean="0"/>
              <a:t>The SW consists of:</a:t>
            </a:r>
          </a:p>
          <a:p>
            <a:pPr lvl="1"/>
            <a:r>
              <a:rPr lang="en-US" dirty="0" smtClean="0"/>
              <a:t>An application running on the </a:t>
            </a:r>
            <a:r>
              <a:rPr lang="en-US" dirty="0" err="1" smtClean="0"/>
              <a:t>Arduino</a:t>
            </a:r>
            <a:endParaRPr lang="en-US" dirty="0" smtClean="0"/>
          </a:p>
          <a:p>
            <a:pPr lvl="1"/>
            <a:r>
              <a:rPr lang="en-US" dirty="0" smtClean="0"/>
              <a:t>A library facilitating HW manipulation on the Pi</a:t>
            </a:r>
          </a:p>
          <a:p>
            <a:pPr lvl="1"/>
            <a:r>
              <a:rPr lang="en-US" dirty="0" smtClean="0"/>
              <a:t>An application implementing the </a:t>
            </a:r>
            <a:r>
              <a:rPr lang="en-US" dirty="0" err="1" smtClean="0"/>
              <a:t>linetracking</a:t>
            </a:r>
            <a:r>
              <a:rPr lang="en-US" dirty="0" smtClean="0"/>
              <a:t> on the Pi </a:t>
            </a:r>
          </a:p>
          <a:p>
            <a:pPr lvl="1"/>
            <a:r>
              <a:rPr lang="en-US" dirty="0" smtClean="0"/>
              <a:t>An application calibrating the </a:t>
            </a:r>
            <a:r>
              <a:rPr lang="en-US" dirty="0" err="1" smtClean="0"/>
              <a:t>linesensors</a:t>
            </a:r>
            <a:r>
              <a:rPr lang="en-US" dirty="0" smtClean="0"/>
              <a:t> on the Pi</a:t>
            </a:r>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06853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32</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a:t>
            </a:r>
            <a:r>
              <a:rPr lang="en-US" dirty="0" err="1" smtClean="0"/>
              <a:t>Arduino</a:t>
            </a:r>
            <a:r>
              <a:rPr lang="en-US" dirty="0" smtClean="0"/>
              <a:t> Application</a:t>
            </a:r>
            <a:endParaRPr lang="en-US" dirty="0"/>
          </a:p>
        </p:txBody>
      </p:sp>
      <p:sp>
        <p:nvSpPr>
          <p:cNvPr id="6" name="Text Placeholder 5"/>
          <p:cNvSpPr>
            <a:spLocks noGrp="1"/>
          </p:cNvSpPr>
          <p:nvPr>
            <p:ph type="body" sz="quarter" idx="13"/>
          </p:nvPr>
        </p:nvSpPr>
        <p:spPr/>
        <p:txBody>
          <a:bodyPr/>
          <a:lstStyle/>
          <a:p>
            <a:r>
              <a:rPr lang="en-US" dirty="0" err="1" smtClean="0"/>
              <a:t>Arduino</a:t>
            </a:r>
            <a:r>
              <a:rPr lang="en-US" dirty="0" smtClean="0"/>
              <a:t> provides an IDE and an execution environment allowing easy programming on AVR microcontrollers (and others)</a:t>
            </a:r>
          </a:p>
          <a:p>
            <a:pPr lvl="1"/>
            <a:r>
              <a:rPr lang="en-US" sz="1050" dirty="0" smtClean="0">
                <a:hlinkClick r:id="rId2"/>
              </a:rPr>
              <a:t>https</a:t>
            </a:r>
            <a:r>
              <a:rPr lang="en-US" sz="1050" dirty="0">
                <a:hlinkClick r:id="rId2"/>
              </a:rPr>
              <a:t>://www.arduino.cc</a:t>
            </a:r>
            <a:r>
              <a:rPr lang="en-US" sz="1050" dirty="0" smtClean="0">
                <a:hlinkClick r:id="rId2"/>
              </a:rPr>
              <a:t>/</a:t>
            </a:r>
            <a:endParaRPr lang="en-US" sz="1050" dirty="0" smtClean="0"/>
          </a:p>
          <a:p>
            <a:r>
              <a:rPr lang="en-US" dirty="0" smtClean="0"/>
              <a:t>An </a:t>
            </a:r>
            <a:r>
              <a:rPr lang="en-US" dirty="0" err="1" smtClean="0"/>
              <a:t>Arduino</a:t>
            </a:r>
            <a:r>
              <a:rPr lang="en-US" dirty="0" smtClean="0"/>
              <a:t> application typically consists of:</a:t>
            </a:r>
          </a:p>
          <a:p>
            <a:pPr lvl="1"/>
            <a:r>
              <a:rPr lang="en-US" dirty="0" smtClean="0"/>
              <a:t>a setup function (called once)</a:t>
            </a:r>
          </a:p>
          <a:p>
            <a:pPr lvl="1"/>
            <a:r>
              <a:rPr lang="en-US" dirty="0" smtClean="0"/>
              <a:t>a loop function (called repetitively as fast as possible)</a:t>
            </a:r>
          </a:p>
          <a:p>
            <a:pPr lvl="1"/>
            <a:endParaRPr lang="en-US" dirty="0"/>
          </a:p>
          <a:p>
            <a:r>
              <a:rPr lang="en-US" dirty="0" smtClean="0"/>
              <a:t>The </a:t>
            </a:r>
            <a:r>
              <a:rPr lang="en-US" dirty="0" err="1" smtClean="0"/>
              <a:t>Arduino</a:t>
            </a:r>
            <a:r>
              <a:rPr lang="en-US" dirty="0" smtClean="0"/>
              <a:t> application consists of a number of modules</a:t>
            </a:r>
          </a:p>
          <a:p>
            <a:r>
              <a:rPr lang="en-US" dirty="0" smtClean="0"/>
              <a:t>Each module contains a setup and a loop</a:t>
            </a:r>
          </a:p>
          <a:p>
            <a:endParaRPr lang="en-US" dirty="0"/>
          </a:p>
          <a:p>
            <a:r>
              <a:rPr lang="en-US" dirty="0" smtClean="0"/>
              <a:t>The module’s setup and loop and called by the main setup and loop</a:t>
            </a:r>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05092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t>
            </a:r>
            <a:r>
              <a:rPr lang="en-US" dirty="0" err="1"/>
              <a:t>Arduino</a:t>
            </a:r>
            <a:r>
              <a:rPr lang="en-US" dirty="0"/>
              <a:t> Application</a:t>
            </a:r>
          </a:p>
        </p:txBody>
      </p:sp>
      <p:sp>
        <p:nvSpPr>
          <p:cNvPr id="6" name="Text Placeholder 5"/>
          <p:cNvSpPr>
            <a:spLocks noGrp="1"/>
          </p:cNvSpPr>
          <p:nvPr>
            <p:ph type="body" sz="quarter" idx="13"/>
          </p:nvPr>
        </p:nvSpPr>
        <p:spPr/>
        <p:txBody>
          <a:bodyPr>
            <a:normAutofit fontScale="92500" lnSpcReduction="10000"/>
          </a:bodyPr>
          <a:lstStyle/>
          <a:p>
            <a:r>
              <a:rPr lang="en-US" dirty="0" smtClean="0"/>
              <a:t>The following modules have been implemented:</a:t>
            </a:r>
          </a:p>
          <a:p>
            <a:pPr lvl="1"/>
            <a:r>
              <a:rPr lang="en-US" dirty="0" smtClean="0"/>
              <a:t>Rover (main setup and loop)</a:t>
            </a:r>
          </a:p>
          <a:p>
            <a:pPr lvl="1"/>
            <a:r>
              <a:rPr lang="en-US" dirty="0" smtClean="0"/>
              <a:t>POS (translating AB encoder pulses into positions)</a:t>
            </a:r>
          </a:p>
          <a:p>
            <a:pPr lvl="1"/>
            <a:r>
              <a:rPr lang="en-US" dirty="0" smtClean="0"/>
              <a:t>COL (reading collision sensors)</a:t>
            </a:r>
          </a:p>
          <a:p>
            <a:pPr lvl="1"/>
            <a:r>
              <a:rPr lang="en-US" dirty="0" smtClean="0"/>
              <a:t>LINE (</a:t>
            </a:r>
            <a:r>
              <a:rPr lang="en-US" dirty="0" err="1" smtClean="0"/>
              <a:t>readling</a:t>
            </a:r>
            <a:r>
              <a:rPr lang="en-US" dirty="0" smtClean="0"/>
              <a:t> line sensors)</a:t>
            </a:r>
          </a:p>
          <a:p>
            <a:pPr lvl="1"/>
            <a:r>
              <a:rPr lang="en-US" dirty="0" smtClean="0"/>
              <a:t>MTR (controlling motor PWM and direction)</a:t>
            </a:r>
          </a:p>
          <a:p>
            <a:pPr lvl="1"/>
            <a:r>
              <a:rPr lang="en-US" dirty="0" smtClean="0"/>
              <a:t>COMM (implementing communication)</a:t>
            </a:r>
          </a:p>
          <a:p>
            <a:pPr lvl="1"/>
            <a:r>
              <a:rPr lang="en-US" dirty="0" smtClean="0"/>
              <a:t>MDC (machine safety)</a:t>
            </a:r>
          </a:p>
          <a:p>
            <a:pPr lvl="1"/>
            <a:r>
              <a:rPr lang="en-US" dirty="0" smtClean="0"/>
              <a:t>REG (register map implementation)</a:t>
            </a:r>
          </a:p>
          <a:p>
            <a:pPr lvl="1"/>
            <a:endParaRPr lang="en-US" dirty="0" smtClean="0"/>
          </a:p>
          <a:p>
            <a:r>
              <a:rPr lang="en-US" dirty="0" smtClean="0"/>
              <a:t>POS, COL, LINE read sensors and write the values in the corresponding REG registers</a:t>
            </a:r>
          </a:p>
          <a:p>
            <a:r>
              <a:rPr lang="en-US" dirty="0" smtClean="0"/>
              <a:t>MTR reads the REG register and applies it to the hardware</a:t>
            </a:r>
          </a:p>
          <a:p>
            <a:r>
              <a:rPr lang="en-US" dirty="0" smtClean="0"/>
              <a:t>COMM updates the REG registers by exchanging the content with the Pi</a:t>
            </a:r>
          </a:p>
        </p:txBody>
      </p:sp>
      <p:sp>
        <p:nvSpPr>
          <p:cNvPr id="7" name="Text Placeholder 6"/>
          <p:cNvSpPr>
            <a:spLocks noGrp="1"/>
          </p:cNvSpPr>
          <p:nvPr>
            <p:ph type="body" sz="quarter" idx="14"/>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160" y="959599"/>
            <a:ext cx="4053840" cy="241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9330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a:t>
            </a:r>
            <a:r>
              <a:rPr lang="en-US" dirty="0" err="1" smtClean="0"/>
              <a:t>Arduino</a:t>
            </a:r>
            <a:r>
              <a:rPr lang="en-US" dirty="0" smtClean="0"/>
              <a:t> application</a:t>
            </a:r>
            <a:endParaRPr lang="en-US" dirty="0"/>
          </a:p>
        </p:txBody>
      </p:sp>
      <p:sp>
        <p:nvSpPr>
          <p:cNvPr id="6" name="Text Placeholder 5"/>
          <p:cNvSpPr>
            <a:spLocks noGrp="1"/>
          </p:cNvSpPr>
          <p:nvPr>
            <p:ph type="body" sz="quarter" idx="13"/>
          </p:nvPr>
        </p:nvSpPr>
        <p:spPr/>
        <p:txBody>
          <a:bodyPr/>
          <a:lstStyle/>
          <a:p>
            <a:r>
              <a:rPr lang="en-US" dirty="0" smtClean="0"/>
              <a:t>Most modules are very simple, just manipulating IO ports and ADC’s</a:t>
            </a:r>
          </a:p>
          <a:p>
            <a:endParaRPr lang="en-US" dirty="0"/>
          </a:p>
          <a:p>
            <a:r>
              <a:rPr lang="en-US" dirty="0" smtClean="0"/>
              <a:t>More complex parts: COMM and MDC</a:t>
            </a:r>
          </a:p>
          <a:p>
            <a:endParaRPr lang="en-US" dirty="0"/>
          </a:p>
          <a:p>
            <a:r>
              <a:rPr lang="en-US" dirty="0" smtClean="0"/>
              <a:t>(Slightly more) documentation can be found in Design.doc</a:t>
            </a:r>
          </a:p>
          <a:p>
            <a:endParaRPr lang="en-US" dirty="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12058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Pi library</a:t>
            </a:r>
            <a:endParaRPr lang="en-US" dirty="0"/>
          </a:p>
        </p:txBody>
      </p:sp>
      <p:sp>
        <p:nvSpPr>
          <p:cNvPr id="6" name="Text Placeholder 5"/>
          <p:cNvSpPr>
            <a:spLocks noGrp="1"/>
          </p:cNvSpPr>
          <p:nvPr>
            <p:ph type="body" sz="quarter" idx="13"/>
          </p:nvPr>
        </p:nvSpPr>
        <p:spPr/>
        <p:txBody>
          <a:bodyPr>
            <a:normAutofit lnSpcReduction="10000"/>
          </a:bodyPr>
          <a:lstStyle/>
          <a:p>
            <a:r>
              <a:rPr lang="en-US" dirty="0" smtClean="0"/>
              <a:t>Goal: to provide a library that allows applications maximum freedom of usages</a:t>
            </a:r>
          </a:p>
          <a:p>
            <a:endParaRPr lang="en-US" dirty="0"/>
          </a:p>
          <a:p>
            <a:r>
              <a:rPr lang="en-US" dirty="0" smtClean="0"/>
              <a:t>Approach: </a:t>
            </a:r>
          </a:p>
          <a:p>
            <a:pPr lvl="1"/>
            <a:r>
              <a:rPr lang="en-US" dirty="0" smtClean="0"/>
              <a:t>By invocation of an initialize function, the library spawns a thread that iteratively exchanges data with the </a:t>
            </a:r>
            <a:r>
              <a:rPr lang="en-US" dirty="0" err="1" smtClean="0"/>
              <a:t>Arduino</a:t>
            </a:r>
            <a:r>
              <a:rPr lang="en-US" dirty="0" smtClean="0"/>
              <a:t> – this realizes the sample loop</a:t>
            </a:r>
            <a:endParaRPr lang="en-US" dirty="0"/>
          </a:p>
          <a:p>
            <a:pPr lvl="1"/>
            <a:r>
              <a:rPr lang="en-US" dirty="0" smtClean="0"/>
              <a:t>The exchanged register map is locally stored</a:t>
            </a:r>
          </a:p>
          <a:p>
            <a:pPr lvl="1"/>
            <a:r>
              <a:rPr lang="en-US" dirty="0" smtClean="0"/>
              <a:t>The API provides means to read the most recent data from the local copy of the </a:t>
            </a:r>
            <a:r>
              <a:rPr lang="en-US" dirty="0" err="1" smtClean="0"/>
              <a:t>registermap</a:t>
            </a:r>
            <a:endParaRPr lang="en-US" dirty="0" smtClean="0"/>
          </a:p>
          <a:p>
            <a:endParaRPr lang="en-US" dirty="0" smtClean="0"/>
          </a:p>
          <a:p>
            <a:r>
              <a:rPr lang="en-US" dirty="0" smtClean="0"/>
              <a:t>Additionally:</a:t>
            </a:r>
          </a:p>
          <a:p>
            <a:pPr lvl="1"/>
            <a:r>
              <a:rPr lang="en-US" dirty="0" smtClean="0"/>
              <a:t>The library provides means to dump the most recent results of the data exchange to file for analysis.</a:t>
            </a:r>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7750199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Pi API</a:t>
            </a:r>
            <a:endParaRPr lang="en-US" dirty="0"/>
          </a:p>
        </p:txBody>
      </p:sp>
      <p:sp>
        <p:nvSpPr>
          <p:cNvPr id="6" name="Text Placeholder 5"/>
          <p:cNvSpPr>
            <a:spLocks noGrp="1"/>
          </p:cNvSpPr>
          <p:nvPr>
            <p:ph type="body" sz="quarter" idx="13"/>
          </p:nvPr>
        </p:nvSpPr>
        <p:spPr/>
        <p:txBody>
          <a:bodyPr>
            <a:normAutofit fontScale="85000" lnSpcReduction="20000"/>
          </a:bodyPr>
          <a:lstStyle/>
          <a:p>
            <a:r>
              <a:rPr lang="en-US" dirty="0"/>
              <a:t>extern </a:t>
            </a:r>
            <a:r>
              <a:rPr lang="en-US" dirty="0" err="1"/>
              <a:t>int</a:t>
            </a:r>
            <a:r>
              <a:rPr lang="en-US" dirty="0"/>
              <a:t> </a:t>
            </a:r>
            <a:r>
              <a:rPr lang="en-US" dirty="0" err="1"/>
              <a:t>RV_loopLoggingOn</a:t>
            </a:r>
            <a:r>
              <a:rPr lang="en-US" dirty="0"/>
              <a:t>();</a:t>
            </a:r>
          </a:p>
          <a:p>
            <a:r>
              <a:rPr lang="en-US" dirty="0"/>
              <a:t>extern </a:t>
            </a:r>
            <a:r>
              <a:rPr lang="en-US" dirty="0" err="1"/>
              <a:t>int</a:t>
            </a:r>
            <a:r>
              <a:rPr lang="en-US" dirty="0"/>
              <a:t> </a:t>
            </a:r>
            <a:r>
              <a:rPr lang="en-US" dirty="0" err="1"/>
              <a:t>RV_loopLoggingOff</a:t>
            </a:r>
            <a:r>
              <a:rPr lang="en-US" dirty="0"/>
              <a:t>();</a:t>
            </a:r>
          </a:p>
          <a:p>
            <a:r>
              <a:rPr lang="en-US" dirty="0"/>
              <a:t>extern </a:t>
            </a:r>
            <a:r>
              <a:rPr lang="en-US" dirty="0" err="1"/>
              <a:t>int</a:t>
            </a:r>
            <a:r>
              <a:rPr lang="en-US" dirty="0"/>
              <a:t> </a:t>
            </a:r>
            <a:r>
              <a:rPr lang="en-US" dirty="0" err="1"/>
              <a:t>RV_loggingOn</a:t>
            </a:r>
            <a:r>
              <a:rPr lang="en-US" dirty="0"/>
              <a:t>();</a:t>
            </a:r>
          </a:p>
          <a:p>
            <a:r>
              <a:rPr lang="en-US" dirty="0"/>
              <a:t>extern </a:t>
            </a:r>
            <a:r>
              <a:rPr lang="en-US" dirty="0" err="1"/>
              <a:t>int</a:t>
            </a:r>
            <a:r>
              <a:rPr lang="en-US" dirty="0"/>
              <a:t> </a:t>
            </a:r>
            <a:r>
              <a:rPr lang="en-US" dirty="0" err="1"/>
              <a:t>RV_loggingOff</a:t>
            </a:r>
            <a:r>
              <a:rPr lang="en-US" dirty="0"/>
              <a:t>();</a:t>
            </a:r>
          </a:p>
          <a:p>
            <a:r>
              <a:rPr lang="en-US" dirty="0"/>
              <a:t>extern </a:t>
            </a:r>
            <a:r>
              <a:rPr lang="en-US" dirty="0" err="1"/>
              <a:t>int</a:t>
            </a:r>
            <a:r>
              <a:rPr lang="en-US" dirty="0"/>
              <a:t> </a:t>
            </a:r>
            <a:r>
              <a:rPr lang="en-US" dirty="0" err="1"/>
              <a:t>RV_start</a:t>
            </a:r>
            <a:r>
              <a:rPr lang="en-US" dirty="0"/>
              <a:t>();</a:t>
            </a:r>
          </a:p>
          <a:p>
            <a:r>
              <a:rPr lang="en-US" dirty="0"/>
              <a:t>extern </a:t>
            </a:r>
            <a:r>
              <a:rPr lang="en-US" dirty="0" err="1"/>
              <a:t>int</a:t>
            </a:r>
            <a:r>
              <a:rPr lang="en-US" dirty="0"/>
              <a:t> </a:t>
            </a:r>
            <a:r>
              <a:rPr lang="en-US" dirty="0" err="1"/>
              <a:t>RV_setFrequency</a:t>
            </a:r>
            <a:r>
              <a:rPr lang="en-US" dirty="0"/>
              <a:t>(</a:t>
            </a:r>
            <a:r>
              <a:rPr lang="en-US" dirty="0" err="1"/>
              <a:t>int</a:t>
            </a:r>
            <a:r>
              <a:rPr lang="en-US" dirty="0"/>
              <a:t> </a:t>
            </a:r>
            <a:r>
              <a:rPr lang="en-US" dirty="0" err="1"/>
              <a:t>herz</a:t>
            </a:r>
            <a:r>
              <a:rPr lang="en-US" dirty="0"/>
              <a:t>);</a:t>
            </a:r>
          </a:p>
          <a:p>
            <a:r>
              <a:rPr lang="en-US" dirty="0"/>
              <a:t>extern </a:t>
            </a:r>
            <a:r>
              <a:rPr lang="en-US" dirty="0" err="1"/>
              <a:t>int</a:t>
            </a:r>
            <a:r>
              <a:rPr lang="en-US" dirty="0"/>
              <a:t> </a:t>
            </a:r>
            <a:r>
              <a:rPr lang="en-US" dirty="0" err="1"/>
              <a:t>RV_stop</a:t>
            </a:r>
            <a:r>
              <a:rPr lang="en-US" dirty="0"/>
              <a:t>();</a:t>
            </a:r>
          </a:p>
          <a:p>
            <a:r>
              <a:rPr lang="en-US" dirty="0"/>
              <a:t>extern </a:t>
            </a:r>
            <a:r>
              <a:rPr lang="en-US" dirty="0" err="1"/>
              <a:t>int</a:t>
            </a:r>
            <a:r>
              <a:rPr lang="en-US" dirty="0"/>
              <a:t> </a:t>
            </a:r>
            <a:r>
              <a:rPr lang="en-US" dirty="0" err="1"/>
              <a:t>RV_waitForNewData</a:t>
            </a:r>
            <a:r>
              <a:rPr lang="en-US" dirty="0"/>
              <a:t>();</a:t>
            </a:r>
          </a:p>
          <a:p>
            <a:r>
              <a:rPr lang="en-US" dirty="0"/>
              <a:t>extern </a:t>
            </a:r>
            <a:r>
              <a:rPr lang="en-US" dirty="0" err="1"/>
              <a:t>int</a:t>
            </a:r>
            <a:r>
              <a:rPr lang="en-US" dirty="0"/>
              <a:t> </a:t>
            </a:r>
            <a:r>
              <a:rPr lang="en-US" dirty="0" err="1"/>
              <a:t>RV_getPosition</a:t>
            </a:r>
            <a:r>
              <a:rPr lang="en-US" dirty="0"/>
              <a:t>(long* </a:t>
            </a:r>
            <a:r>
              <a:rPr lang="en-US" dirty="0" err="1"/>
              <a:t>leftPos</a:t>
            </a:r>
            <a:r>
              <a:rPr lang="en-US" dirty="0"/>
              <a:t>, long* </a:t>
            </a:r>
            <a:r>
              <a:rPr lang="en-US" dirty="0" err="1"/>
              <a:t>rightPos</a:t>
            </a:r>
            <a:r>
              <a:rPr lang="en-US" dirty="0"/>
              <a:t>);</a:t>
            </a:r>
          </a:p>
          <a:p>
            <a:r>
              <a:rPr lang="en-US" dirty="0"/>
              <a:t>extern </a:t>
            </a:r>
            <a:r>
              <a:rPr lang="en-US" dirty="0" err="1"/>
              <a:t>int</a:t>
            </a:r>
            <a:r>
              <a:rPr lang="en-US" dirty="0"/>
              <a:t> </a:t>
            </a:r>
            <a:r>
              <a:rPr lang="en-US" dirty="0" err="1"/>
              <a:t>RV_move</a:t>
            </a:r>
            <a:r>
              <a:rPr lang="en-US" dirty="0"/>
              <a:t>(</a:t>
            </a:r>
            <a:r>
              <a:rPr lang="en-US" dirty="0" err="1"/>
              <a:t>int</a:t>
            </a:r>
            <a:r>
              <a:rPr lang="en-US" dirty="0"/>
              <a:t> </a:t>
            </a:r>
            <a:r>
              <a:rPr lang="en-US" dirty="0" err="1"/>
              <a:t>leftDirection</a:t>
            </a:r>
            <a:r>
              <a:rPr lang="en-US" dirty="0"/>
              <a:t>, </a:t>
            </a:r>
            <a:r>
              <a:rPr lang="en-US" dirty="0" err="1" smtClean="0"/>
              <a:t>int</a:t>
            </a:r>
            <a:r>
              <a:rPr lang="en-US" dirty="0" smtClean="0"/>
              <a:t> </a:t>
            </a:r>
            <a:r>
              <a:rPr lang="en-US" dirty="0" err="1"/>
              <a:t>rightDirection</a:t>
            </a:r>
            <a:r>
              <a:rPr lang="en-US" dirty="0" smtClean="0"/>
              <a:t>, </a:t>
            </a:r>
            <a:r>
              <a:rPr lang="en-US" dirty="0" err="1"/>
              <a:t>int</a:t>
            </a:r>
            <a:r>
              <a:rPr lang="en-US" dirty="0"/>
              <a:t> </a:t>
            </a:r>
            <a:r>
              <a:rPr lang="en-US" dirty="0" err="1"/>
              <a:t>leftDC</a:t>
            </a:r>
            <a:r>
              <a:rPr lang="en-US" dirty="0" smtClean="0"/>
              <a:t>, </a:t>
            </a:r>
            <a:r>
              <a:rPr lang="en-US" dirty="0" err="1"/>
              <a:t>int</a:t>
            </a:r>
            <a:r>
              <a:rPr lang="en-US" dirty="0"/>
              <a:t> </a:t>
            </a:r>
            <a:r>
              <a:rPr lang="en-US" dirty="0" err="1"/>
              <a:t>rightDC</a:t>
            </a:r>
            <a:r>
              <a:rPr lang="en-US" dirty="0"/>
              <a:t>);</a:t>
            </a:r>
          </a:p>
          <a:p>
            <a:r>
              <a:rPr lang="en-US" dirty="0"/>
              <a:t>extern </a:t>
            </a:r>
            <a:r>
              <a:rPr lang="en-US" dirty="0" err="1"/>
              <a:t>int</a:t>
            </a:r>
            <a:r>
              <a:rPr lang="en-US" dirty="0"/>
              <a:t> </a:t>
            </a:r>
            <a:r>
              <a:rPr lang="en-US" dirty="0" err="1"/>
              <a:t>RV_getLineSensors</a:t>
            </a:r>
            <a:r>
              <a:rPr lang="en-US" dirty="0"/>
              <a:t>(</a:t>
            </a:r>
            <a:r>
              <a:rPr lang="en-US" dirty="0" err="1"/>
              <a:t>RV_LineSensors</a:t>
            </a:r>
            <a:r>
              <a:rPr lang="en-US" dirty="0"/>
              <a:t>* </a:t>
            </a:r>
            <a:r>
              <a:rPr lang="en-US" dirty="0" err="1"/>
              <a:t>lineSensors</a:t>
            </a:r>
            <a:r>
              <a:rPr lang="en-US" dirty="0"/>
              <a:t>);</a:t>
            </a:r>
          </a:p>
          <a:p>
            <a:r>
              <a:rPr lang="en-US" dirty="0"/>
              <a:t>extern </a:t>
            </a:r>
            <a:r>
              <a:rPr lang="en-US" dirty="0" err="1"/>
              <a:t>int</a:t>
            </a:r>
            <a:r>
              <a:rPr lang="en-US" dirty="0"/>
              <a:t> </a:t>
            </a:r>
            <a:r>
              <a:rPr lang="en-US" dirty="0" err="1"/>
              <a:t>RV_getCollisionSensors</a:t>
            </a:r>
            <a:r>
              <a:rPr lang="en-US" dirty="0"/>
              <a:t>(</a:t>
            </a:r>
            <a:r>
              <a:rPr lang="en-US" dirty="0" err="1"/>
              <a:t>RV_CollisionSensors</a:t>
            </a:r>
            <a:r>
              <a:rPr lang="en-US" dirty="0"/>
              <a:t>* </a:t>
            </a:r>
            <a:r>
              <a:rPr lang="en-US" dirty="0" err="1"/>
              <a:t>collisionSensors</a:t>
            </a:r>
            <a:r>
              <a:rPr lang="en-US" dirty="0"/>
              <a:t>);</a:t>
            </a:r>
          </a:p>
          <a:p>
            <a:r>
              <a:rPr lang="en-US" dirty="0"/>
              <a:t>extern </a:t>
            </a:r>
            <a:r>
              <a:rPr lang="en-US" dirty="0" err="1"/>
              <a:t>int</a:t>
            </a:r>
            <a:r>
              <a:rPr lang="en-US" dirty="0"/>
              <a:t> </a:t>
            </a:r>
            <a:r>
              <a:rPr lang="en-US" dirty="0" err="1"/>
              <a:t>RV_getAVRTime</a:t>
            </a:r>
            <a:r>
              <a:rPr lang="en-US" dirty="0"/>
              <a:t>(long* </a:t>
            </a:r>
            <a:r>
              <a:rPr lang="en-US" dirty="0" err="1"/>
              <a:t>millis</a:t>
            </a:r>
            <a:r>
              <a:rPr lang="en-US" dirty="0"/>
              <a:t>, long* micros);</a:t>
            </a:r>
          </a:p>
          <a:p>
            <a:r>
              <a:rPr lang="en-US" dirty="0"/>
              <a:t>extern </a:t>
            </a:r>
            <a:r>
              <a:rPr lang="en-US" dirty="0" err="1"/>
              <a:t>int</a:t>
            </a:r>
            <a:r>
              <a:rPr lang="en-US" dirty="0"/>
              <a:t> </a:t>
            </a:r>
            <a:r>
              <a:rPr lang="en-US" dirty="0" err="1"/>
              <a:t>RV_dumpBuffersToFile</a:t>
            </a:r>
            <a:r>
              <a:rPr lang="en-US" dirty="0"/>
              <a:t>(</a:t>
            </a:r>
            <a:r>
              <a:rPr lang="en-US" dirty="0" err="1"/>
              <a:t>const</a:t>
            </a:r>
            <a:r>
              <a:rPr lang="en-US" dirty="0"/>
              <a:t> char* name);</a:t>
            </a:r>
          </a:p>
          <a:p>
            <a:r>
              <a:rPr lang="en-US" dirty="0"/>
              <a:t>extern </a:t>
            </a:r>
            <a:r>
              <a:rPr lang="en-US" dirty="0" err="1"/>
              <a:t>int</a:t>
            </a:r>
            <a:r>
              <a:rPr lang="en-US" dirty="0"/>
              <a:t> </a:t>
            </a:r>
            <a:r>
              <a:rPr lang="en-US" dirty="0" err="1"/>
              <a:t>RV_addTraceVariable</a:t>
            </a:r>
            <a:r>
              <a:rPr lang="en-US" dirty="0"/>
              <a:t>(</a:t>
            </a:r>
            <a:r>
              <a:rPr lang="en-US" dirty="0" err="1"/>
              <a:t>const</a:t>
            </a:r>
            <a:r>
              <a:rPr lang="en-US" dirty="0"/>
              <a:t> char* name, double* </a:t>
            </a:r>
            <a:r>
              <a:rPr lang="en-US" dirty="0" err="1"/>
              <a:t>var</a:t>
            </a:r>
            <a:r>
              <a:rPr lang="en-US" dirty="0"/>
              <a:t>);</a:t>
            </a:r>
          </a:p>
          <a:p>
            <a:endParaRPr lang="en-US" dirty="0"/>
          </a:p>
        </p:txBody>
      </p:sp>
      <p:sp>
        <p:nvSpPr>
          <p:cNvPr id="7" name="Text Placeholder 6"/>
          <p:cNvSpPr>
            <a:spLocks noGrp="1"/>
          </p:cNvSpPr>
          <p:nvPr>
            <p:ph type="body" sz="quarter" idx="14"/>
          </p:nvPr>
        </p:nvSpPr>
        <p:spPr/>
        <p:txBody>
          <a:bodyPr/>
          <a:lstStyle/>
          <a:p>
            <a:endParaRPr lang="en-US"/>
          </a:p>
        </p:txBody>
      </p:sp>
      <p:sp>
        <p:nvSpPr>
          <p:cNvPr id="8" name="TextBox 7"/>
          <p:cNvSpPr txBox="1"/>
          <p:nvPr/>
        </p:nvSpPr>
        <p:spPr>
          <a:xfrm>
            <a:off x="4561609" y="1704109"/>
            <a:ext cx="2778518" cy="276999"/>
          </a:xfrm>
          <a:prstGeom prst="rect">
            <a:avLst/>
          </a:prstGeom>
          <a:noFill/>
        </p:spPr>
        <p:txBody>
          <a:bodyPr wrap="none" lIns="0" tIns="0" rIns="0" bIns="0" rtlCol="0">
            <a:spAutoFit/>
          </a:bodyPr>
          <a:lstStyle/>
          <a:p>
            <a:pPr>
              <a:spcAft>
                <a:spcPts val="900"/>
              </a:spcAft>
            </a:pPr>
            <a:r>
              <a:rPr lang="en-US" sz="1800" dirty="0" smtClean="0">
                <a:solidFill>
                  <a:schemeClr val="bg1">
                    <a:lumMod val="65000"/>
                  </a:schemeClr>
                </a:solidFill>
                <a:latin typeface="+mn-lt"/>
              </a:rPr>
              <a:t>More documentation in </a:t>
            </a:r>
            <a:r>
              <a:rPr lang="en-US" sz="1800" dirty="0" err="1" smtClean="0">
                <a:solidFill>
                  <a:schemeClr val="bg1">
                    <a:lumMod val="65000"/>
                  </a:schemeClr>
                </a:solidFill>
                <a:latin typeface="+mn-lt"/>
              </a:rPr>
              <a:t>rv.h</a:t>
            </a:r>
            <a:endParaRPr lang="en-US" sz="1800" dirty="0" smtClean="0">
              <a:solidFill>
                <a:schemeClr val="bg1">
                  <a:lumMod val="65000"/>
                </a:schemeClr>
              </a:solidFill>
              <a:latin typeface="+mn-lt"/>
            </a:endParaRPr>
          </a:p>
        </p:txBody>
      </p:sp>
    </p:spTree>
    <p:extLst>
      <p:ext uri="{BB962C8B-B14F-4D97-AF65-F5344CB8AC3E}">
        <p14:creationId xmlns:p14="http://schemas.microsoft.com/office/powerpoint/2010/main" val="4257029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37</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Pi API</a:t>
            </a:r>
            <a:endParaRPr lang="en-US" dirty="0"/>
          </a:p>
        </p:txBody>
      </p:sp>
      <p:sp>
        <p:nvSpPr>
          <p:cNvPr id="6" name="Text Placeholder 5"/>
          <p:cNvSpPr>
            <a:spLocks noGrp="1"/>
          </p:cNvSpPr>
          <p:nvPr>
            <p:ph type="body" sz="quarter" idx="13"/>
          </p:nvPr>
        </p:nvSpPr>
        <p:spPr/>
        <p:txBody>
          <a:bodyPr/>
          <a:lstStyle/>
          <a:p>
            <a:r>
              <a:rPr lang="en-US" dirty="0" smtClean="0"/>
              <a:t>A number of operations simply read/write information in the </a:t>
            </a:r>
            <a:r>
              <a:rPr lang="en-US" dirty="0" err="1" smtClean="0"/>
              <a:t>registermap</a:t>
            </a:r>
            <a:endParaRPr lang="en-US" dirty="0" smtClean="0"/>
          </a:p>
          <a:p>
            <a:r>
              <a:rPr lang="en-US" dirty="0" smtClean="0"/>
              <a:t>The more complex part involve </a:t>
            </a:r>
          </a:p>
          <a:p>
            <a:pPr lvl="1"/>
            <a:r>
              <a:rPr lang="en-US" dirty="0" smtClean="0"/>
              <a:t>The communication with the AVR</a:t>
            </a:r>
          </a:p>
          <a:p>
            <a:pPr lvl="1"/>
            <a:r>
              <a:rPr lang="en-US" dirty="0" smtClean="0"/>
              <a:t>Guarding concurrent access to </a:t>
            </a:r>
            <a:r>
              <a:rPr lang="en-US" dirty="0" err="1" smtClean="0"/>
              <a:t>registermap</a:t>
            </a:r>
            <a:r>
              <a:rPr lang="en-US" dirty="0" smtClean="0"/>
              <a:t> (user thread and library thread)</a:t>
            </a:r>
          </a:p>
          <a:p>
            <a:pPr lvl="1"/>
            <a:r>
              <a:rPr lang="en-US" dirty="0" smtClean="0"/>
              <a:t>Synchronization mechanism to keep user thread and library thread in lock step</a:t>
            </a:r>
          </a:p>
          <a:p>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44198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38</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Pi Application </a:t>
            </a:r>
            <a:endParaRPr lang="en-US" dirty="0"/>
          </a:p>
        </p:txBody>
      </p:sp>
      <p:sp>
        <p:nvSpPr>
          <p:cNvPr id="6" name="Text Placeholder 5"/>
          <p:cNvSpPr>
            <a:spLocks noGrp="1"/>
          </p:cNvSpPr>
          <p:nvPr>
            <p:ph type="body" sz="quarter" idx="13"/>
          </p:nvPr>
        </p:nvSpPr>
        <p:spPr/>
        <p:txBody>
          <a:bodyPr/>
          <a:lstStyle/>
          <a:p>
            <a:r>
              <a:rPr lang="en-US" dirty="0" smtClean="0"/>
              <a:t>A typical Pi application will look like:</a:t>
            </a:r>
          </a:p>
          <a:p>
            <a:endParaRPr lang="en-US" dirty="0"/>
          </a:p>
          <a:p>
            <a:endParaRPr lang="en-US" dirty="0"/>
          </a:p>
        </p:txBody>
      </p:sp>
      <p:sp>
        <p:nvSpPr>
          <p:cNvPr id="7" name="Text Placeholder 6"/>
          <p:cNvSpPr>
            <a:spLocks noGrp="1"/>
          </p:cNvSpPr>
          <p:nvPr>
            <p:ph type="body" sz="quarter" idx="14"/>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381124"/>
            <a:ext cx="59436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850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39</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Pi Application</a:t>
            </a:r>
            <a:endParaRPr lang="en-US" dirty="0"/>
          </a:p>
        </p:txBody>
      </p:sp>
      <p:sp>
        <p:nvSpPr>
          <p:cNvPr id="6" name="Text Placeholder 5"/>
          <p:cNvSpPr>
            <a:spLocks noGrp="1"/>
          </p:cNvSpPr>
          <p:nvPr>
            <p:ph type="body" sz="quarter" idx="13"/>
          </p:nvPr>
        </p:nvSpPr>
        <p:spPr/>
        <p:txBody>
          <a:bodyPr/>
          <a:lstStyle/>
          <a:p>
            <a:r>
              <a:rPr lang="en-US" dirty="0" err="1" smtClean="0"/>
              <a:t>WaitForNewData</a:t>
            </a:r>
            <a:r>
              <a:rPr lang="en-US" dirty="0" smtClean="0"/>
              <a:t> keeps application in sync with library’s communication thread</a:t>
            </a:r>
          </a:p>
          <a:p>
            <a:r>
              <a:rPr lang="en-US" dirty="0" smtClean="0"/>
              <a:t>If duration of application body exceeds servo period, communication of the library thread is not blocked. So the application might have to wait for the library task, but the library task will never by blocked by the application.</a:t>
            </a:r>
          </a:p>
          <a:p>
            <a:endParaRPr lang="en-US" dirty="0"/>
          </a:p>
          <a:p>
            <a:r>
              <a:rPr lang="en-US" dirty="0" smtClean="0"/>
              <a:t>(Required some fiddling with semaphores)</a:t>
            </a:r>
          </a:p>
          <a:p>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161330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System hardware</a:t>
            </a:r>
          </a:p>
        </p:txBody>
      </p:sp>
      <p:sp>
        <p:nvSpPr>
          <p:cNvPr id="6" name="Text Placeholder 5"/>
          <p:cNvSpPr>
            <a:spLocks noGrp="1"/>
          </p:cNvSpPr>
          <p:nvPr>
            <p:ph type="body" sz="quarter" idx="13"/>
          </p:nvPr>
        </p:nvSpPr>
        <p:spPr/>
        <p:txBody>
          <a:bodyPr/>
          <a:lstStyle/>
          <a:p>
            <a:endParaRPr lang="en-US" dirty="0"/>
          </a:p>
          <a:p>
            <a:endParaRPr lang="en-US" dirty="0" smtClean="0"/>
          </a:p>
        </p:txBody>
      </p:sp>
      <p:sp>
        <p:nvSpPr>
          <p:cNvPr id="7" name="Text Placeholder 6"/>
          <p:cNvSpPr>
            <a:spLocks noGrp="1"/>
          </p:cNvSpPr>
          <p:nvPr>
            <p:ph type="body" sz="quarter" idx="14"/>
          </p:nvPr>
        </p:nvSpPr>
        <p:spPr/>
        <p:txBody>
          <a:bodyPr/>
          <a:lstStyle/>
          <a:p>
            <a:endParaRPr lang="en-US"/>
          </a:p>
        </p:txBody>
      </p:sp>
      <p:pic>
        <p:nvPicPr>
          <p:cNvPr id="3074" name="Picture 2" descr="C:\Users\walberts\Downloads\Rover5-master\Documentation\p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70" y="1295399"/>
            <a:ext cx="2368002" cy="154146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alberts\Downloads\Rover5-master\Documentation\av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970" y="3479632"/>
            <a:ext cx="2215198" cy="1102698"/>
          </a:xfrm>
          <a:prstGeom prst="rect">
            <a:avLst/>
          </a:prstGeom>
          <a:noFill/>
          <a:extLst>
            <a:ext uri="{909E8E84-426E-40DD-AFC4-6F175D3DCCD1}">
              <a14:hiddenFill xmlns:a14="http://schemas.microsoft.com/office/drawing/2010/main">
                <a:solidFill>
                  <a:srgbClr val="FFFFFF"/>
                </a:solidFill>
              </a14:hiddenFill>
            </a:ext>
          </a:extLst>
        </p:spPr>
      </p:pic>
      <p:sp>
        <p:nvSpPr>
          <p:cNvPr id="9" name="Left-Right Arrow 8"/>
          <p:cNvSpPr/>
          <p:nvPr/>
        </p:nvSpPr>
        <p:spPr>
          <a:xfrm rot="16200000">
            <a:off x="3274058" y="2922821"/>
            <a:ext cx="755482" cy="358140"/>
          </a:xfrm>
          <a:prstGeom prst="lef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smtClean="0"/>
              <a:t>SPI</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82" y="3782495"/>
            <a:ext cx="687704" cy="687704"/>
          </a:xfrm>
          <a:prstGeom prst="rect">
            <a:avLst/>
          </a:prstGeom>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064" t="10441" r="25873" b="6173"/>
          <a:stretch/>
        </p:blipFill>
        <p:spPr bwMode="auto">
          <a:xfrm>
            <a:off x="5126224" y="1577294"/>
            <a:ext cx="2941809" cy="293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rot="5400000">
            <a:off x="3049618" y="3066214"/>
            <a:ext cx="652462"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err="1" smtClean="0"/>
              <a:t>ReqExc</a:t>
            </a:r>
            <a:endParaRPr lang="en-US" sz="500" dirty="0" smtClean="0"/>
          </a:p>
        </p:txBody>
      </p:sp>
      <p:sp>
        <p:nvSpPr>
          <p:cNvPr id="16" name="Right Arrow 15"/>
          <p:cNvSpPr/>
          <p:nvPr/>
        </p:nvSpPr>
        <p:spPr>
          <a:xfrm rot="16200000">
            <a:off x="3601518" y="3035883"/>
            <a:ext cx="652462"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err="1" smtClean="0"/>
              <a:t>AckExc</a:t>
            </a:r>
            <a:endParaRPr lang="en-US" sz="500" dirty="0" smtClean="0"/>
          </a:p>
        </p:txBody>
      </p:sp>
      <p:sp>
        <p:nvSpPr>
          <p:cNvPr id="17" name="Right Arrow 16"/>
          <p:cNvSpPr/>
          <p:nvPr/>
        </p:nvSpPr>
        <p:spPr>
          <a:xfrm>
            <a:off x="1704946" y="3931681"/>
            <a:ext cx="709520"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Line Sensor (4x)</a:t>
            </a:r>
          </a:p>
        </p:txBody>
      </p:sp>
      <p:sp>
        <p:nvSpPr>
          <p:cNvPr id="18" name="Right Arrow 17"/>
          <p:cNvSpPr/>
          <p:nvPr/>
        </p:nvSpPr>
        <p:spPr>
          <a:xfrm flipH="1">
            <a:off x="1704945" y="4157219"/>
            <a:ext cx="655377"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Line light</a:t>
            </a:r>
          </a:p>
        </p:txBody>
      </p:sp>
      <p:sp>
        <p:nvSpPr>
          <p:cNvPr id="19" name="Right Arrow 18"/>
          <p:cNvSpPr/>
          <p:nvPr/>
        </p:nvSpPr>
        <p:spPr>
          <a:xfrm>
            <a:off x="4572302" y="3382752"/>
            <a:ext cx="742525"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Motor direction L/R</a:t>
            </a:r>
          </a:p>
        </p:txBody>
      </p:sp>
      <p:sp>
        <p:nvSpPr>
          <p:cNvPr id="20" name="Right Arrow 19"/>
          <p:cNvSpPr/>
          <p:nvPr/>
        </p:nvSpPr>
        <p:spPr>
          <a:xfrm>
            <a:off x="4575168" y="3535152"/>
            <a:ext cx="742525"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Motor </a:t>
            </a:r>
            <a:r>
              <a:rPr lang="en-US" sz="500" dirty="0" err="1" smtClean="0"/>
              <a:t>dutycycle</a:t>
            </a:r>
            <a:r>
              <a:rPr lang="en-US" sz="500" dirty="0" smtClean="0"/>
              <a:t> L/R</a:t>
            </a:r>
          </a:p>
        </p:txBody>
      </p:sp>
      <p:sp>
        <p:nvSpPr>
          <p:cNvPr id="21" name="Right Arrow 20"/>
          <p:cNvSpPr/>
          <p:nvPr/>
        </p:nvSpPr>
        <p:spPr>
          <a:xfrm flipH="1">
            <a:off x="4572301" y="3728911"/>
            <a:ext cx="742525"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Encoder AB L/R</a:t>
            </a:r>
          </a:p>
        </p:txBody>
      </p:sp>
      <p:sp>
        <p:nvSpPr>
          <p:cNvPr id="22" name="Right Arrow 21"/>
          <p:cNvSpPr/>
          <p:nvPr/>
        </p:nvSpPr>
        <p:spPr>
          <a:xfrm flipH="1">
            <a:off x="4572300" y="3934101"/>
            <a:ext cx="742525"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Collision sensor (4x)</a:t>
            </a:r>
          </a:p>
        </p:txBody>
      </p:sp>
      <p:sp>
        <p:nvSpPr>
          <p:cNvPr id="23" name="Right Arrow 22"/>
          <p:cNvSpPr/>
          <p:nvPr/>
        </p:nvSpPr>
        <p:spPr>
          <a:xfrm>
            <a:off x="4575168" y="4120264"/>
            <a:ext cx="742525" cy="193759"/>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smtClean="0"/>
              <a:t>Collision light (4x)</a:t>
            </a:r>
          </a:p>
        </p:txBody>
      </p:sp>
    </p:spTree>
    <p:extLst>
      <p:ext uri="{BB962C8B-B14F-4D97-AF65-F5344CB8AC3E}">
        <p14:creationId xmlns:p14="http://schemas.microsoft.com/office/powerpoint/2010/main" val="34816046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40</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actual Line tracker application</a:t>
            </a:r>
            <a:endParaRPr lang="en-US" dirty="0"/>
          </a:p>
        </p:txBody>
      </p:sp>
      <p:sp>
        <p:nvSpPr>
          <p:cNvPr id="6" name="Text Placeholder 5"/>
          <p:cNvSpPr>
            <a:spLocks noGrp="1"/>
          </p:cNvSpPr>
          <p:nvPr>
            <p:ph type="body" sz="quarter" idx="13"/>
          </p:nvPr>
        </p:nvSpPr>
        <p:spPr/>
        <p:txBody>
          <a:bodyPr>
            <a:normAutofit fontScale="77500" lnSpcReduction="20000"/>
          </a:bodyPr>
          <a:lstStyle/>
          <a:p>
            <a:pPr>
              <a:lnSpc>
                <a:spcPct val="115000"/>
              </a:lnSpc>
              <a:spcAft>
                <a:spcPts val="0"/>
              </a:spcAft>
            </a:pPr>
            <a:r>
              <a:rPr lang="en-US" b="1" dirty="0">
                <a:solidFill>
                  <a:srgbClr val="7F0055"/>
                </a:solidFill>
                <a:latin typeface="Consolas"/>
                <a:ea typeface="Calibri"/>
                <a:cs typeface="Calibri"/>
              </a:rPr>
              <a:t>#include</a:t>
            </a:r>
            <a:r>
              <a:rPr lang="en-US" dirty="0">
                <a:solidFill>
                  <a:srgbClr val="000000"/>
                </a:solidFill>
                <a:latin typeface="Consolas"/>
                <a:ea typeface="Calibri"/>
                <a:cs typeface="Calibri"/>
              </a:rPr>
              <a:t> </a:t>
            </a:r>
            <a:r>
              <a:rPr lang="en-US" dirty="0">
                <a:solidFill>
                  <a:srgbClr val="2A00FF"/>
                </a:solidFill>
                <a:latin typeface="Consolas"/>
                <a:ea typeface="Calibri"/>
                <a:cs typeface="Calibri"/>
              </a:rPr>
              <a:t>"</a:t>
            </a:r>
            <a:r>
              <a:rPr lang="en-US" dirty="0" err="1">
                <a:solidFill>
                  <a:srgbClr val="2A00FF"/>
                </a:solidFill>
                <a:latin typeface="Consolas"/>
                <a:ea typeface="Calibri"/>
                <a:cs typeface="Calibri"/>
              </a:rPr>
              <a:t>rv.h</a:t>
            </a:r>
            <a:r>
              <a:rPr lang="en-US" dirty="0">
                <a:solidFill>
                  <a:srgbClr val="2A00FF"/>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latin typeface="Consolas"/>
                <a:ea typeface="Calibri"/>
                <a:cs typeface="Calibri"/>
              </a:rPr>
              <a:t> </a:t>
            </a:r>
            <a:endParaRPr lang="en-US" sz="2400" dirty="0">
              <a:latin typeface="Calibri"/>
              <a:ea typeface="Calibri"/>
              <a:cs typeface="Calibri"/>
            </a:endParaRPr>
          </a:p>
          <a:p>
            <a:pPr>
              <a:lnSpc>
                <a:spcPct val="115000"/>
              </a:lnSpc>
              <a:spcAft>
                <a:spcPts val="0"/>
              </a:spcAft>
            </a:pPr>
            <a:r>
              <a:rPr lang="en-US" b="1" dirty="0" err="1">
                <a:solidFill>
                  <a:srgbClr val="7F0055"/>
                </a:solidFill>
                <a:latin typeface="Consolas"/>
                <a:ea typeface="Calibri"/>
                <a:cs typeface="Calibri"/>
              </a:rPr>
              <a:t>int</a:t>
            </a:r>
            <a:r>
              <a:rPr lang="en-US" dirty="0">
                <a:solidFill>
                  <a:srgbClr val="000000"/>
                </a:solidFill>
                <a:latin typeface="Consolas"/>
                <a:ea typeface="Calibri"/>
                <a:cs typeface="Calibri"/>
              </a:rPr>
              <a:t> </a:t>
            </a:r>
            <a:r>
              <a:rPr lang="en-US" b="1" dirty="0">
                <a:solidFill>
                  <a:srgbClr val="000000"/>
                </a:solidFill>
                <a:latin typeface="Consolas"/>
                <a:ea typeface="Calibri"/>
                <a:cs typeface="Calibri"/>
              </a:rPr>
              <a:t>main</a:t>
            </a:r>
            <a:r>
              <a:rPr lang="en-US" dirty="0">
                <a:solidFill>
                  <a:srgbClr val="000000"/>
                </a:solidFill>
                <a:latin typeface="Consolas"/>
                <a:ea typeface="Calibri"/>
                <a:cs typeface="Calibri"/>
              </a:rPr>
              <a:t> (</a:t>
            </a:r>
            <a:r>
              <a:rPr lang="en-US" b="1" dirty="0" err="1">
                <a:solidFill>
                  <a:srgbClr val="7F0055"/>
                </a:solidFill>
                <a:latin typeface="Consolas"/>
                <a:ea typeface="Calibri"/>
                <a:cs typeface="Calibri"/>
              </a:rPr>
              <a:t>int</a:t>
            </a: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argc</a:t>
            </a:r>
            <a:r>
              <a:rPr lang="en-US" dirty="0">
                <a:solidFill>
                  <a:srgbClr val="000000"/>
                </a:solidFill>
                <a:latin typeface="Consolas"/>
                <a:ea typeface="Calibri"/>
                <a:cs typeface="Calibri"/>
              </a:rPr>
              <a:t>, </a:t>
            </a:r>
            <a:r>
              <a:rPr lang="en-US" b="1" dirty="0">
                <a:solidFill>
                  <a:srgbClr val="7F0055"/>
                </a:solidFill>
                <a:latin typeface="Consolas"/>
                <a:ea typeface="Calibri"/>
                <a:cs typeface="Calibri"/>
              </a:rPr>
              <a:t>char</a:t>
            </a: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argv</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b="1" dirty="0">
                <a:solidFill>
                  <a:srgbClr val="7F0055"/>
                </a:solidFill>
                <a:latin typeface="Consolas"/>
                <a:ea typeface="Calibri"/>
                <a:cs typeface="Calibri"/>
              </a:rPr>
              <a:t>    </a:t>
            </a:r>
            <a:r>
              <a:rPr lang="en-US" b="1" dirty="0" err="1">
                <a:solidFill>
                  <a:srgbClr val="7F0055"/>
                </a:solidFill>
                <a:latin typeface="Consolas"/>
                <a:ea typeface="Calibri"/>
                <a:cs typeface="Calibri"/>
              </a:rPr>
              <a:t>bool</a:t>
            </a:r>
            <a:r>
              <a:rPr lang="en-US" dirty="0">
                <a:solidFill>
                  <a:srgbClr val="000000"/>
                </a:solidFill>
                <a:latin typeface="Consolas"/>
                <a:ea typeface="Calibri"/>
                <a:cs typeface="Calibri"/>
              </a:rPr>
              <a:t> ready = </a:t>
            </a:r>
            <a:r>
              <a:rPr lang="en-US" b="1" dirty="0">
                <a:solidFill>
                  <a:srgbClr val="7F0055"/>
                </a:solidFill>
                <a:latin typeface="Consolas"/>
                <a:ea typeface="Calibri"/>
                <a:cs typeface="Calibri"/>
              </a:rPr>
              <a:t>false</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RV_setFrequency</a:t>
            </a:r>
            <a:r>
              <a:rPr lang="en-US" dirty="0">
                <a:solidFill>
                  <a:srgbClr val="000000"/>
                </a:solidFill>
                <a:latin typeface="Consolas"/>
                <a:ea typeface="Calibri"/>
                <a:cs typeface="Calibri"/>
              </a:rPr>
              <a:t>(100);</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RV_start</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b="1" dirty="0">
                <a:solidFill>
                  <a:srgbClr val="7F0055"/>
                </a:solidFill>
                <a:latin typeface="Consolas"/>
                <a:ea typeface="Calibri"/>
                <a:cs typeface="Calibri"/>
              </a:rPr>
              <a:t>while</a:t>
            </a:r>
            <a:r>
              <a:rPr lang="en-US" dirty="0">
                <a:solidFill>
                  <a:srgbClr val="000000"/>
                </a:solidFill>
                <a:latin typeface="Consolas"/>
                <a:ea typeface="Calibri"/>
                <a:cs typeface="Calibri"/>
              </a:rPr>
              <a:t> (</a:t>
            </a:r>
            <a:r>
              <a:rPr lang="en-US" b="1" dirty="0">
                <a:solidFill>
                  <a:srgbClr val="7F0055"/>
                </a:solidFill>
                <a:latin typeface="Consolas"/>
                <a:ea typeface="Calibri"/>
                <a:cs typeface="Calibri"/>
              </a:rPr>
              <a:t>not</a:t>
            </a:r>
            <a:r>
              <a:rPr lang="en-US" dirty="0">
                <a:solidFill>
                  <a:srgbClr val="000000"/>
                </a:solidFill>
                <a:latin typeface="Consolas"/>
                <a:ea typeface="Calibri"/>
                <a:cs typeface="Calibri"/>
              </a:rPr>
              <a:t> ready)</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RV_waitForNewData</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dirty="0" err="1">
                <a:solidFill>
                  <a:schemeClr val="tx1"/>
                </a:solidFill>
                <a:latin typeface="Consolas"/>
                <a:ea typeface="Calibri"/>
                <a:cs typeface="Calibri"/>
              </a:rPr>
              <a:t>sensors.process</a:t>
            </a:r>
            <a:r>
              <a:rPr lang="en-US" dirty="0">
                <a:solidFill>
                  <a:schemeClr val="tx1"/>
                </a:solidFill>
                <a:latin typeface="Consolas"/>
                <a:ea typeface="Calibri"/>
                <a:cs typeface="Calibri"/>
              </a:rPr>
              <a:t>(); </a:t>
            </a:r>
          </a:p>
          <a:p>
            <a:pPr>
              <a:lnSpc>
                <a:spcPct val="115000"/>
              </a:lnSpc>
              <a:spcAft>
                <a:spcPts val="0"/>
              </a:spcAft>
            </a:pPr>
            <a:r>
              <a:rPr lang="en-US" dirty="0">
                <a:solidFill>
                  <a:srgbClr val="FF0000"/>
                </a:solidFill>
                <a:latin typeface="Consolas"/>
                <a:ea typeface="Calibri"/>
                <a:cs typeface="Calibri"/>
              </a:rPr>
              <a:t> </a:t>
            </a:r>
            <a:r>
              <a:rPr lang="en-US" dirty="0" smtClean="0">
                <a:solidFill>
                  <a:srgbClr val="FF0000"/>
                </a:solidFill>
                <a:latin typeface="Consolas"/>
                <a:ea typeface="Calibri"/>
                <a:cs typeface="Calibri"/>
              </a:rPr>
              <a:t>     </a:t>
            </a:r>
            <a:r>
              <a:rPr lang="en-US" dirty="0" err="1" smtClean="0">
                <a:solidFill>
                  <a:srgbClr val="FF0000"/>
                </a:solidFill>
                <a:latin typeface="Consolas"/>
                <a:ea typeface="Calibri"/>
                <a:cs typeface="Calibri"/>
              </a:rPr>
              <a:t>controller.process</a:t>
            </a:r>
            <a:r>
              <a:rPr lang="en-US" dirty="0">
                <a:solidFill>
                  <a:srgbClr val="FF0000"/>
                </a:solidFill>
                <a:latin typeface="Consolas"/>
                <a:ea typeface="Calibri"/>
                <a:cs typeface="Calibri"/>
              </a:rPr>
              <a:t>(); </a:t>
            </a:r>
          </a:p>
          <a:p>
            <a:pPr>
              <a:lnSpc>
                <a:spcPct val="115000"/>
              </a:lnSpc>
              <a:spcAft>
                <a:spcPts val="0"/>
              </a:spcAft>
            </a:pPr>
            <a:r>
              <a:rPr lang="en-US" dirty="0" smtClean="0">
                <a:solidFill>
                  <a:srgbClr val="FF0000"/>
                </a:solidFill>
                <a:latin typeface="Consolas"/>
                <a:ea typeface="Calibri"/>
                <a:cs typeface="Calibri"/>
              </a:rPr>
              <a:t>      </a:t>
            </a:r>
            <a:r>
              <a:rPr lang="en-US" dirty="0" err="1" smtClean="0">
                <a:solidFill>
                  <a:schemeClr val="accent4">
                    <a:lumMod val="75000"/>
                  </a:schemeClr>
                </a:solidFill>
                <a:latin typeface="Consolas"/>
                <a:ea typeface="Calibri"/>
                <a:cs typeface="Calibri"/>
              </a:rPr>
              <a:t>actuators.process</a:t>
            </a:r>
            <a:r>
              <a:rPr lang="en-US" dirty="0">
                <a:solidFill>
                  <a:schemeClr val="accent4">
                    <a:lumMod val="75000"/>
                  </a:schemeClr>
                </a:solidFill>
                <a:latin typeface="Consolas"/>
                <a:ea typeface="Calibri"/>
                <a:cs typeface="Calibri"/>
              </a:rPr>
              <a:t>(); </a:t>
            </a:r>
          </a:p>
          <a:p>
            <a:pPr>
              <a:lnSpc>
                <a:spcPct val="115000"/>
              </a:lnSpc>
              <a:spcAft>
                <a:spcPts val="0"/>
              </a:spcAft>
            </a:pPr>
            <a:r>
              <a:rPr lang="en-US" dirty="0" smtClean="0">
                <a:solidFill>
                  <a:srgbClr val="000000"/>
                </a:solidFill>
                <a:latin typeface="Consolas"/>
                <a:ea typeface="Calibri"/>
                <a:cs typeface="Calibri"/>
              </a:rPr>
              <a:t> </a:t>
            </a:r>
            <a:endParaRPr lang="en-US" dirty="0">
              <a:solidFill>
                <a:srgbClr val="000000"/>
              </a:solidFill>
              <a:latin typeface="Consolas"/>
              <a:ea typeface="Calibri"/>
              <a:cs typeface="Calibri"/>
            </a:endParaRPr>
          </a:p>
          <a:p>
            <a:pPr>
              <a:lnSpc>
                <a:spcPct val="115000"/>
              </a:lnSpc>
              <a:spcAft>
                <a:spcPts val="0"/>
              </a:spcAft>
            </a:pPr>
            <a:r>
              <a:rPr lang="en-US" dirty="0" smtClean="0">
                <a:solidFill>
                  <a:srgbClr val="000000"/>
                </a:solidFill>
                <a:latin typeface="Consolas"/>
                <a:ea typeface="Calibri"/>
                <a:cs typeface="Calibri"/>
              </a:rPr>
              <a:t>      if </a:t>
            </a:r>
            <a:r>
              <a:rPr lang="en-US" dirty="0">
                <a:solidFill>
                  <a:srgbClr val="000000"/>
                </a:solidFill>
                <a:latin typeface="Consolas"/>
                <a:ea typeface="Calibri"/>
                <a:cs typeface="Calibri"/>
              </a:rPr>
              <a:t>(</a:t>
            </a:r>
            <a:r>
              <a:rPr lang="en-US" dirty="0" err="1">
                <a:solidFill>
                  <a:srgbClr val="000000"/>
                </a:solidFill>
                <a:latin typeface="Consolas"/>
                <a:ea typeface="Calibri"/>
                <a:cs typeface="Calibri"/>
              </a:rPr>
              <a:t>mustStop</a:t>
            </a:r>
            <a:r>
              <a:rPr lang="en-US" dirty="0">
                <a:solidFill>
                  <a:srgbClr val="000000"/>
                </a:solidFill>
                <a:latin typeface="Consolas"/>
                <a:ea typeface="Calibri"/>
                <a:cs typeface="Calibri"/>
              </a:rPr>
              <a:t>()) </a:t>
            </a:r>
          </a:p>
          <a:p>
            <a:pPr>
              <a:lnSpc>
                <a:spcPct val="115000"/>
              </a:lnSpc>
              <a:spcAft>
                <a:spcPts val="0"/>
              </a:spcAft>
            </a:pPr>
            <a:r>
              <a:rPr lang="en-US" dirty="0" smtClean="0">
                <a:solidFill>
                  <a:srgbClr val="000000"/>
                </a:solidFill>
                <a:latin typeface="Consolas"/>
                <a:ea typeface="Calibri"/>
                <a:cs typeface="Calibri"/>
              </a:rPr>
              <a:t>	break</a:t>
            </a:r>
            <a:r>
              <a:rPr lang="en-US" dirty="0">
                <a:solidFill>
                  <a:srgbClr val="000000"/>
                </a:solidFill>
                <a:latin typeface="Consolas"/>
                <a:ea typeface="Calibri"/>
                <a:cs typeface="Calibri"/>
              </a:rPr>
              <a:t>; </a:t>
            </a:r>
          </a:p>
          <a:p>
            <a:pPr>
              <a:lnSpc>
                <a:spcPct val="115000"/>
              </a:lnSpc>
              <a:spcAft>
                <a:spcPts val="0"/>
              </a:spcAft>
            </a:pPr>
            <a:r>
              <a:rPr lang="en-US" dirty="0" smtClean="0">
                <a:solidFill>
                  <a:srgbClr val="000000"/>
                </a:solidFill>
                <a:latin typeface="Consolas"/>
                <a:ea typeface="Calibri"/>
                <a:cs typeface="Calibri"/>
              </a:rPr>
              <a:t>    </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dirty="0">
                <a:solidFill>
                  <a:srgbClr val="000000"/>
                </a:solidFill>
                <a:latin typeface="Consolas"/>
                <a:ea typeface="Calibri"/>
                <a:cs typeface="Calibri"/>
              </a:rPr>
              <a:t>    </a:t>
            </a:r>
            <a:r>
              <a:rPr lang="en-US" dirty="0" err="1">
                <a:solidFill>
                  <a:srgbClr val="000000"/>
                </a:solidFill>
                <a:latin typeface="Consolas"/>
                <a:ea typeface="Calibri"/>
                <a:cs typeface="Calibri"/>
              </a:rPr>
              <a:t>RV_stop</a:t>
            </a:r>
            <a:r>
              <a:rPr lang="en-US" dirty="0">
                <a:solidFill>
                  <a:srgbClr val="000000"/>
                </a:solidFill>
                <a:latin typeface="Consolas"/>
                <a:ea typeface="Calibri"/>
                <a:cs typeface="Calibri"/>
              </a:rPr>
              <a:t>();</a:t>
            </a:r>
            <a:endParaRPr lang="en-US" sz="2400" dirty="0">
              <a:latin typeface="Calibri"/>
              <a:ea typeface="Calibri"/>
              <a:cs typeface="Calibri"/>
            </a:endParaRPr>
          </a:p>
          <a:p>
            <a:pPr>
              <a:lnSpc>
                <a:spcPct val="115000"/>
              </a:lnSpc>
              <a:spcAft>
                <a:spcPts val="0"/>
              </a:spcAft>
            </a:pPr>
            <a:r>
              <a:rPr lang="en-US" u="sng" dirty="0">
                <a:solidFill>
                  <a:srgbClr val="000000"/>
                </a:solidFill>
                <a:latin typeface="Consolas"/>
                <a:ea typeface="Calibri"/>
                <a:cs typeface="Calibri"/>
              </a:rPr>
              <a:t>}</a:t>
            </a:r>
            <a:endParaRPr lang="en-US" sz="2400" dirty="0">
              <a:latin typeface="Calibri"/>
              <a:ea typeface="Calibri"/>
              <a:cs typeface="Calibri"/>
            </a:endParaRPr>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058328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41</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actual Line tracker application</a:t>
            </a:r>
            <a:endParaRPr lang="en-US" dirty="0"/>
          </a:p>
        </p:txBody>
      </p:sp>
      <p:sp>
        <p:nvSpPr>
          <p:cNvPr id="6" name="Text Placeholder 5"/>
          <p:cNvSpPr>
            <a:spLocks noGrp="1"/>
          </p:cNvSpPr>
          <p:nvPr>
            <p:ph type="body" sz="quarter" idx="13"/>
          </p:nvPr>
        </p:nvSpPr>
        <p:spPr/>
        <p:txBody>
          <a:bodyPr>
            <a:normAutofit fontScale="92500" lnSpcReduction="10000"/>
          </a:bodyPr>
          <a:lstStyle/>
          <a:p>
            <a:r>
              <a:rPr lang="en-US" dirty="0" smtClean="0"/>
              <a:t>Actually, a form of feedback control loop implementation</a:t>
            </a:r>
          </a:p>
          <a:p>
            <a:endParaRPr lang="en-US" dirty="0"/>
          </a:p>
          <a:p>
            <a:r>
              <a:rPr lang="en-US" dirty="0" smtClean="0"/>
              <a:t>Feedback control loop: </a:t>
            </a:r>
          </a:p>
          <a:p>
            <a:pPr lvl="1"/>
            <a:r>
              <a:rPr lang="en-US" dirty="0" smtClean="0"/>
              <a:t>minimize the difference between the actual value of the property to be controlled its desired value</a:t>
            </a:r>
          </a:p>
          <a:p>
            <a:endParaRPr lang="en-US" dirty="0"/>
          </a:p>
          <a:p>
            <a:r>
              <a:rPr lang="en-US" dirty="0" smtClean="0"/>
              <a:t>Implementation</a:t>
            </a:r>
          </a:p>
          <a:p>
            <a:pPr lvl="1"/>
            <a:r>
              <a:rPr lang="en-US" dirty="0" smtClean="0"/>
              <a:t>Define the property you want to control</a:t>
            </a:r>
          </a:p>
          <a:p>
            <a:pPr lvl="1"/>
            <a:r>
              <a:rPr lang="en-US" dirty="0" smtClean="0"/>
              <a:t>Define the desired value of this property</a:t>
            </a:r>
          </a:p>
          <a:p>
            <a:pPr lvl="1"/>
            <a:r>
              <a:rPr lang="en-US" dirty="0" smtClean="0"/>
              <a:t>Repeat:</a:t>
            </a:r>
          </a:p>
          <a:p>
            <a:pPr lvl="2"/>
            <a:r>
              <a:rPr lang="en-US" dirty="0" smtClean="0"/>
              <a:t>Readout sensors and translate into actual value of the controlled property</a:t>
            </a:r>
          </a:p>
          <a:p>
            <a:pPr lvl="2"/>
            <a:r>
              <a:rPr lang="en-US" dirty="0" smtClean="0"/>
              <a:t>Determine difference between actual and desired value (error signal)</a:t>
            </a:r>
          </a:p>
          <a:p>
            <a:pPr lvl="2"/>
            <a:r>
              <a:rPr lang="en-US" dirty="0" smtClean="0"/>
              <a:t>Perform calculation using error signal as input resulting in new settings for the controllable actuators.</a:t>
            </a:r>
            <a:endParaRPr lang="en-US" dirty="0"/>
          </a:p>
        </p:txBody>
      </p:sp>
      <p:sp>
        <p:nvSpPr>
          <p:cNvPr id="7" name="Text Placeholder 6"/>
          <p:cNvSpPr>
            <a:spLocks noGrp="1"/>
          </p:cNvSpPr>
          <p:nvPr>
            <p:ph type="body" sz="quarter" idx="14"/>
          </p:nvPr>
        </p:nvSpPr>
        <p:spPr/>
        <p:txBody>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45" y="2432435"/>
            <a:ext cx="3604333" cy="908292"/>
          </a:xfrm>
          <a:prstGeom prst="rect">
            <a:avLst/>
          </a:prstGeom>
        </p:spPr>
      </p:pic>
      <p:sp>
        <p:nvSpPr>
          <p:cNvPr id="10" name="Rectangle 9"/>
          <p:cNvSpPr/>
          <p:nvPr/>
        </p:nvSpPr>
        <p:spPr>
          <a:xfrm>
            <a:off x="6074646" y="2973048"/>
            <a:ext cx="687255" cy="367679"/>
          </a:xfrm>
          <a:prstGeom prst="rect">
            <a:avLst/>
          </a:prstGeom>
          <a:solidFill>
            <a:schemeClr val="tx2">
              <a:alpha val="21000"/>
            </a:schemeClr>
          </a:solidFill>
          <a:ln w="63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p>
        </p:txBody>
      </p:sp>
      <p:sp>
        <p:nvSpPr>
          <p:cNvPr id="11" name="Rectangle 10"/>
          <p:cNvSpPr/>
          <p:nvPr/>
        </p:nvSpPr>
        <p:spPr>
          <a:xfrm>
            <a:off x="5464076" y="2499063"/>
            <a:ext cx="343627" cy="367679"/>
          </a:xfrm>
          <a:prstGeom prst="rect">
            <a:avLst/>
          </a:prstGeom>
          <a:solidFill>
            <a:srgbClr val="FF0000">
              <a:alpha val="21000"/>
            </a:srgbClr>
          </a:solidFill>
          <a:ln w="63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p>
        </p:txBody>
      </p:sp>
      <p:sp>
        <p:nvSpPr>
          <p:cNvPr id="12" name="Rectangle 11"/>
          <p:cNvSpPr/>
          <p:nvPr/>
        </p:nvSpPr>
        <p:spPr>
          <a:xfrm>
            <a:off x="5810616" y="2499063"/>
            <a:ext cx="406295" cy="367679"/>
          </a:xfrm>
          <a:prstGeom prst="rect">
            <a:avLst/>
          </a:prstGeom>
          <a:solidFill>
            <a:schemeClr val="accent4">
              <a:lumMod val="75000"/>
              <a:alpha val="21000"/>
            </a:schemeClr>
          </a:solidFill>
          <a:ln w="63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p>
        </p:txBody>
      </p:sp>
      <p:sp>
        <p:nvSpPr>
          <p:cNvPr id="13" name="TextBox 12"/>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b="1" dirty="0" err="1">
                <a:latin typeface="+mn-lt"/>
              </a:rPr>
              <a:t>sensors.process</a:t>
            </a:r>
            <a:r>
              <a:rPr lang="en-US" sz="600" b="1" dirty="0">
                <a:latin typeface="+mn-lt"/>
              </a:rPr>
              <a:t>(); </a:t>
            </a:r>
          </a:p>
          <a:p>
            <a:pPr>
              <a:spcAft>
                <a:spcPts val="0"/>
              </a:spcAft>
            </a:pPr>
            <a:r>
              <a:rPr lang="en-US" sz="600" b="1" dirty="0">
                <a:solidFill>
                  <a:srgbClr val="FF0000"/>
                </a:solidFill>
                <a:latin typeface="+mn-lt"/>
              </a:rPr>
              <a:t>      </a:t>
            </a:r>
            <a:r>
              <a:rPr lang="en-US" sz="600" b="1" dirty="0" err="1">
                <a:solidFill>
                  <a:srgbClr val="FF0000"/>
                </a:solidFill>
                <a:latin typeface="+mn-lt"/>
              </a:rPr>
              <a:t>controller.process</a:t>
            </a:r>
            <a:r>
              <a:rPr lang="en-US" sz="600" b="1" dirty="0">
                <a:solidFill>
                  <a:srgbClr val="FF0000"/>
                </a:solidFill>
                <a:latin typeface="+mn-lt"/>
              </a:rPr>
              <a:t>(); </a:t>
            </a:r>
          </a:p>
          <a:p>
            <a:pPr>
              <a:spcAft>
                <a:spcPts val="0"/>
              </a:spcAft>
            </a:pPr>
            <a:r>
              <a:rPr lang="en-US" sz="600" dirty="0">
                <a:solidFill>
                  <a:schemeClr val="bg1">
                    <a:lumMod val="50000"/>
                  </a:schemeClr>
                </a:solidFill>
                <a:latin typeface="+mn-lt"/>
              </a:rPr>
              <a:t> </a:t>
            </a:r>
            <a:r>
              <a:rPr lang="en-US" sz="600" b="1" dirty="0">
                <a:solidFill>
                  <a:schemeClr val="accent4">
                    <a:lumMod val="75000"/>
                  </a:schemeClr>
                </a:solidFill>
                <a:latin typeface="+mn-lt"/>
              </a:rPr>
              <a:t>     </a:t>
            </a:r>
            <a:r>
              <a:rPr lang="en-US" sz="600" b="1" dirty="0" err="1">
                <a:solidFill>
                  <a:schemeClr val="accent4">
                    <a:lumMod val="75000"/>
                  </a:schemeClr>
                </a:solidFill>
                <a:latin typeface="+mn-lt"/>
              </a:rPr>
              <a:t>actuators.process</a:t>
            </a:r>
            <a:r>
              <a:rPr lang="en-US" sz="600" b="1" dirty="0">
                <a:solidFill>
                  <a:schemeClr val="accent4">
                    <a:lumMod val="75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pic>
        <p:nvPicPr>
          <p:cNvPr id="14" name="Picture 13" descr="C:\Users\svweber\AppData\Local\Microsoft\Windows\Temporary Internet Files\Content.Outlook\M67SYSJZ\IMG_078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3614" y="2432435"/>
            <a:ext cx="219828" cy="183840"/>
          </a:xfrm>
          <a:prstGeom prst="rect">
            <a:avLst/>
          </a:prstGeom>
          <a:solidFill>
            <a:srgbClr val="FFFFFF">
              <a:shade val="85000"/>
            </a:srgbClr>
          </a:solidFill>
          <a:ln w="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1331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42</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The actual Line tracker application</a:t>
            </a:r>
            <a:endParaRPr lang="en-US" dirty="0"/>
          </a:p>
        </p:txBody>
      </p:sp>
      <p:sp>
        <p:nvSpPr>
          <p:cNvPr id="6" name="Text Placeholder 5"/>
          <p:cNvSpPr>
            <a:spLocks noGrp="1"/>
          </p:cNvSpPr>
          <p:nvPr>
            <p:ph type="body" sz="quarter" idx="13"/>
          </p:nvPr>
        </p:nvSpPr>
        <p:spPr/>
        <p:txBody>
          <a:bodyPr/>
          <a:lstStyle/>
          <a:p>
            <a:r>
              <a:rPr lang="en-US" dirty="0" smtClean="0"/>
              <a:t>Controlled property: distance between line and line sensors </a:t>
            </a:r>
          </a:p>
          <a:p>
            <a:r>
              <a:rPr lang="en-US" dirty="0" smtClean="0"/>
              <a:t>Sensors: line tracker sensors</a:t>
            </a:r>
          </a:p>
          <a:p>
            <a:r>
              <a:rPr lang="en-US" dirty="0" smtClean="0"/>
              <a:t>Controllable actuators: </a:t>
            </a:r>
            <a:r>
              <a:rPr lang="en-US" dirty="0" err="1" smtClean="0"/>
              <a:t>pwm</a:t>
            </a:r>
            <a:r>
              <a:rPr lang="en-US" dirty="0" smtClean="0"/>
              <a:t> output for left and right tracks</a:t>
            </a:r>
          </a:p>
          <a:p>
            <a:endParaRPr lang="en-US" dirty="0"/>
          </a:p>
          <a:p>
            <a:r>
              <a:rPr lang="en-US" dirty="0" smtClean="0"/>
              <a:t>Implementation:</a:t>
            </a:r>
          </a:p>
          <a:p>
            <a:pPr lvl="1"/>
            <a:r>
              <a:rPr lang="en-US" dirty="0" smtClean="0"/>
              <a:t>Subtract output of east/west line sensors and use that as ‘distance’</a:t>
            </a:r>
          </a:p>
          <a:p>
            <a:pPr lvl="1"/>
            <a:r>
              <a:rPr lang="en-US" dirty="0" smtClean="0"/>
              <a:t>Provide that to PID algorithm to determine left/right adjustment</a:t>
            </a:r>
          </a:p>
          <a:p>
            <a:pPr lvl="1"/>
            <a:r>
              <a:rPr lang="en-US" dirty="0" smtClean="0"/>
              <a:t>Translate left/right adjustment in new settings for tracks and apply</a:t>
            </a:r>
          </a:p>
        </p:txBody>
      </p:sp>
      <p:sp>
        <p:nvSpPr>
          <p:cNvPr id="7" name="Text Placeholder 6"/>
          <p:cNvSpPr>
            <a:spLocks noGrp="1"/>
          </p:cNvSpPr>
          <p:nvPr>
            <p:ph type="body" sz="quarter" idx="14"/>
          </p:nvPr>
        </p:nvSpPr>
        <p:spPr/>
        <p:txBody>
          <a:bodyPr/>
          <a:lstStyle/>
          <a:p>
            <a:endParaRPr lang="en-US"/>
          </a:p>
        </p:txBody>
      </p:sp>
      <p:sp>
        <p:nvSpPr>
          <p:cNvPr id="8" name="TextBox 7"/>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b="1" dirty="0" err="1">
                <a:latin typeface="+mn-lt"/>
              </a:rPr>
              <a:t>sensors.process</a:t>
            </a:r>
            <a:r>
              <a:rPr lang="en-US" sz="600" b="1" dirty="0">
                <a:latin typeface="+mn-lt"/>
              </a:rPr>
              <a:t>(); </a:t>
            </a:r>
          </a:p>
          <a:p>
            <a:pPr>
              <a:spcAft>
                <a:spcPts val="0"/>
              </a:spcAft>
            </a:pPr>
            <a:r>
              <a:rPr lang="en-US" sz="600" b="1" dirty="0">
                <a:solidFill>
                  <a:srgbClr val="FF0000"/>
                </a:solidFill>
                <a:latin typeface="+mn-lt"/>
              </a:rPr>
              <a:t>      </a:t>
            </a:r>
            <a:r>
              <a:rPr lang="en-US" sz="600" b="1" dirty="0" err="1">
                <a:solidFill>
                  <a:srgbClr val="FF0000"/>
                </a:solidFill>
                <a:latin typeface="+mn-lt"/>
              </a:rPr>
              <a:t>controller.process</a:t>
            </a:r>
            <a:r>
              <a:rPr lang="en-US" sz="600" b="1" dirty="0">
                <a:solidFill>
                  <a:srgbClr val="FF0000"/>
                </a:solidFill>
                <a:latin typeface="+mn-lt"/>
              </a:rPr>
              <a:t>(); </a:t>
            </a:r>
          </a:p>
          <a:p>
            <a:pPr>
              <a:spcAft>
                <a:spcPts val="0"/>
              </a:spcAft>
            </a:pPr>
            <a:r>
              <a:rPr lang="en-US" sz="600" dirty="0">
                <a:solidFill>
                  <a:schemeClr val="bg1">
                    <a:lumMod val="50000"/>
                  </a:schemeClr>
                </a:solidFill>
                <a:latin typeface="+mn-lt"/>
              </a:rPr>
              <a:t> </a:t>
            </a:r>
            <a:r>
              <a:rPr lang="en-US" sz="600" b="1" dirty="0">
                <a:solidFill>
                  <a:schemeClr val="accent4">
                    <a:lumMod val="75000"/>
                  </a:schemeClr>
                </a:solidFill>
                <a:latin typeface="+mn-lt"/>
              </a:rPr>
              <a:t>     </a:t>
            </a:r>
            <a:r>
              <a:rPr lang="en-US" sz="600" b="1" dirty="0" err="1">
                <a:solidFill>
                  <a:schemeClr val="accent4">
                    <a:lumMod val="75000"/>
                  </a:schemeClr>
                </a:solidFill>
                <a:latin typeface="+mn-lt"/>
              </a:rPr>
              <a:t>actuators.process</a:t>
            </a:r>
            <a:r>
              <a:rPr lang="en-US" sz="600" b="1" dirty="0">
                <a:solidFill>
                  <a:schemeClr val="accent4">
                    <a:lumMod val="75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34202916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lstStyle/>
          <a:p>
            <a:r>
              <a:rPr lang="en-US" dirty="0" smtClean="0"/>
              <a:t>Two caveats:</a:t>
            </a:r>
          </a:p>
          <a:p>
            <a:pPr lvl="1"/>
            <a:r>
              <a:rPr lang="en-US" dirty="0" smtClean="0"/>
              <a:t>Sensor input varies (noise)</a:t>
            </a:r>
          </a:p>
          <a:p>
            <a:pPr lvl="1"/>
            <a:r>
              <a:rPr lang="en-US" dirty="0" smtClean="0"/>
              <a:t>PID control parameters</a:t>
            </a:r>
          </a:p>
          <a:p>
            <a:pPr lvl="1"/>
            <a:endParaRPr lang="en-US" dirty="0"/>
          </a:p>
          <a:p>
            <a:r>
              <a:rPr lang="en-US" dirty="0" smtClean="0"/>
              <a:t>Sensor noise</a:t>
            </a:r>
          </a:p>
          <a:p>
            <a:pPr lvl="1"/>
            <a:r>
              <a:rPr lang="en-US" dirty="0" smtClean="0"/>
              <a:t>Sensor noise is ‘high’ frequency noise (compared with expected changes)</a:t>
            </a:r>
          </a:p>
          <a:p>
            <a:pPr lvl="1"/>
            <a:r>
              <a:rPr lang="en-US" dirty="0" smtClean="0"/>
              <a:t>Put low-pass filter between sensor output and PID algorithm</a:t>
            </a:r>
          </a:p>
          <a:p>
            <a:endParaRPr lang="en-US" dirty="0" smtClean="0"/>
          </a:p>
          <a:p>
            <a:r>
              <a:rPr lang="en-US" dirty="0" smtClean="0"/>
              <a:t>Control parameters</a:t>
            </a:r>
          </a:p>
          <a:p>
            <a:pPr lvl="1"/>
            <a:r>
              <a:rPr lang="en-US" dirty="0" smtClean="0"/>
              <a:t>Study feedback control theory </a:t>
            </a:r>
          </a:p>
          <a:p>
            <a:pPr lvl="1"/>
            <a:r>
              <a:rPr lang="en-US" dirty="0" smtClean="0"/>
              <a:t>Or trial and error (a lot of times)</a:t>
            </a:r>
            <a:endParaRPr lang="en-US" dirty="0"/>
          </a:p>
        </p:txBody>
      </p:sp>
      <p:sp>
        <p:nvSpPr>
          <p:cNvPr id="7" name="Text Placeholder 6"/>
          <p:cNvSpPr>
            <a:spLocks noGrp="1"/>
          </p:cNvSpPr>
          <p:nvPr>
            <p:ph type="body" sz="quarter" idx="14"/>
          </p:nvPr>
        </p:nvSpPr>
        <p:spPr/>
        <p:txBody>
          <a:bodyPr/>
          <a:lstStyle/>
          <a:p>
            <a:endParaRPr lang="en-US"/>
          </a:p>
        </p:txBody>
      </p:sp>
      <p:sp>
        <p:nvSpPr>
          <p:cNvPr id="8" name="TextBox 7"/>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b="1" dirty="0" err="1">
                <a:latin typeface="+mn-lt"/>
              </a:rPr>
              <a:t>sensors.process</a:t>
            </a:r>
            <a:r>
              <a:rPr lang="en-US" sz="600" b="1" dirty="0">
                <a:latin typeface="+mn-lt"/>
              </a:rPr>
              <a:t>(); </a:t>
            </a:r>
          </a:p>
          <a:p>
            <a:pPr>
              <a:spcAft>
                <a:spcPts val="0"/>
              </a:spcAft>
            </a:pPr>
            <a:r>
              <a:rPr lang="en-US" sz="600" b="1" dirty="0">
                <a:solidFill>
                  <a:srgbClr val="FF0000"/>
                </a:solidFill>
                <a:latin typeface="+mn-lt"/>
              </a:rPr>
              <a:t>      </a:t>
            </a:r>
            <a:r>
              <a:rPr lang="en-US" sz="600" b="1" dirty="0" err="1">
                <a:solidFill>
                  <a:srgbClr val="FF0000"/>
                </a:solidFill>
                <a:latin typeface="+mn-lt"/>
              </a:rPr>
              <a:t>controller.process</a:t>
            </a:r>
            <a:r>
              <a:rPr lang="en-US" sz="600" b="1" dirty="0">
                <a:solidFill>
                  <a:srgbClr val="FF0000"/>
                </a:solidFill>
                <a:latin typeface="+mn-lt"/>
              </a:rPr>
              <a:t>(); </a:t>
            </a:r>
          </a:p>
          <a:p>
            <a:pPr>
              <a:spcAft>
                <a:spcPts val="0"/>
              </a:spcAft>
            </a:pPr>
            <a:r>
              <a:rPr lang="en-US" sz="600" dirty="0">
                <a:solidFill>
                  <a:schemeClr val="bg1">
                    <a:lumMod val="50000"/>
                  </a:schemeClr>
                </a:solidFill>
                <a:latin typeface="+mn-lt"/>
              </a:rPr>
              <a:t> </a:t>
            </a:r>
            <a:r>
              <a:rPr lang="en-US" sz="600" b="1" dirty="0">
                <a:solidFill>
                  <a:schemeClr val="accent4">
                    <a:lumMod val="75000"/>
                  </a:schemeClr>
                </a:solidFill>
                <a:latin typeface="+mn-lt"/>
              </a:rPr>
              <a:t>     </a:t>
            </a:r>
            <a:r>
              <a:rPr lang="en-US" sz="600" b="1" dirty="0" err="1">
                <a:solidFill>
                  <a:schemeClr val="accent4">
                    <a:lumMod val="75000"/>
                  </a:schemeClr>
                </a:solidFill>
                <a:latin typeface="+mn-lt"/>
              </a:rPr>
              <a:t>actuators.process</a:t>
            </a:r>
            <a:r>
              <a:rPr lang="en-US" sz="600" b="1" dirty="0">
                <a:solidFill>
                  <a:schemeClr val="accent4">
                    <a:lumMod val="75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2747815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lstStyle/>
          <a:p>
            <a:r>
              <a:rPr lang="en-US" dirty="0" smtClean="0"/>
              <a:t>Noise filtering</a:t>
            </a:r>
          </a:p>
          <a:p>
            <a:r>
              <a:rPr lang="en-US" sz="1400" dirty="0" smtClean="0"/>
              <a:t>Lot of </a:t>
            </a:r>
            <a:r>
              <a:rPr lang="en-US" sz="1400" dirty="0"/>
              <a:t>theory available: </a:t>
            </a:r>
            <a:r>
              <a:rPr lang="en-US" sz="1400" dirty="0">
                <a:hlinkClick r:id="rId2"/>
              </a:rPr>
              <a:t>https://en.wikipedia.org/wiki/Infinite_impulse_response</a:t>
            </a:r>
            <a:endParaRPr lang="en-US" sz="1400" dirty="0" smtClean="0"/>
          </a:p>
          <a:p>
            <a:r>
              <a:rPr lang="en-US" dirty="0" smtClean="0"/>
              <a:t>With y[n] being output (n represents time) and x[n] being input:</a:t>
            </a:r>
          </a:p>
          <a:p>
            <a:endParaRPr lang="en-US" dirty="0" smtClean="0"/>
          </a:p>
          <a:p>
            <a:endParaRPr lang="en-US" dirty="0" smtClean="0"/>
          </a:p>
          <a:p>
            <a:r>
              <a:rPr lang="en-US" dirty="0" err="1" smtClean="0"/>
              <a:t>a</a:t>
            </a:r>
            <a:r>
              <a:rPr lang="en-US" sz="1000" dirty="0" err="1" smtClean="0"/>
              <a:t>i</a:t>
            </a:r>
            <a:r>
              <a:rPr lang="en-US" dirty="0" smtClean="0"/>
              <a:t> and b</a:t>
            </a:r>
            <a:r>
              <a:rPr lang="en-US" sz="1000" dirty="0"/>
              <a:t>i</a:t>
            </a:r>
            <a:r>
              <a:rPr lang="en-US" dirty="0" smtClean="0"/>
              <a:t> being filter coefficients</a:t>
            </a:r>
          </a:p>
          <a:p>
            <a:endParaRPr lang="en-US" dirty="0" smtClean="0"/>
          </a:p>
          <a:p>
            <a:r>
              <a:rPr lang="en-US" dirty="0" smtClean="0"/>
              <a:t>Short form: </a:t>
            </a:r>
          </a:p>
          <a:p>
            <a:pPr lvl="1"/>
            <a:r>
              <a:rPr lang="en-US" dirty="0" smtClean="0"/>
              <a:t>Used </a:t>
            </a:r>
            <a:r>
              <a:rPr lang="en-US" dirty="0" smtClean="0">
                <a:hlinkClick r:id="rId3"/>
              </a:rPr>
              <a:t>GNU Octave </a:t>
            </a:r>
            <a:r>
              <a:rPr lang="en-US" dirty="0" smtClean="0"/>
              <a:t>and signal package to create Butterworth IIR filter (i.e. determine </a:t>
            </a:r>
            <a:r>
              <a:rPr lang="en-US" dirty="0" err="1"/>
              <a:t>a</a:t>
            </a:r>
            <a:r>
              <a:rPr lang="en-US" sz="900" dirty="0" err="1"/>
              <a:t>i</a:t>
            </a:r>
            <a:r>
              <a:rPr lang="en-US" dirty="0" smtClean="0"/>
              <a:t> and </a:t>
            </a:r>
            <a:r>
              <a:rPr lang="en-US" dirty="0"/>
              <a:t>b</a:t>
            </a:r>
            <a:r>
              <a:rPr lang="en-US" sz="800" dirty="0"/>
              <a:t>i</a:t>
            </a:r>
            <a:r>
              <a:rPr lang="en-US" dirty="0" smtClean="0"/>
              <a:t>)</a:t>
            </a:r>
          </a:p>
          <a:p>
            <a:pPr lvl="1"/>
            <a:r>
              <a:rPr lang="en-US" dirty="0" smtClean="0"/>
              <a:t>Experimented with cutoff frequency on obtained data until satisfied</a:t>
            </a:r>
          </a:p>
          <a:p>
            <a:pPr lvl="1"/>
            <a:r>
              <a:rPr lang="en-US" dirty="0" smtClean="0"/>
              <a:t>Implement (generic) IIR in filter.cpp</a:t>
            </a:r>
          </a:p>
          <a:p>
            <a:endParaRPr lang="en-US" dirty="0"/>
          </a:p>
        </p:txBody>
      </p:sp>
      <p:sp>
        <p:nvSpPr>
          <p:cNvPr id="7" name="Text Placeholder 6"/>
          <p:cNvSpPr>
            <a:spLocks noGrp="1"/>
          </p:cNvSpPr>
          <p:nvPr>
            <p:ph type="body" sz="quarter" idx="14"/>
          </p:nvPr>
        </p:nvSpPr>
        <p:spPr/>
        <p:txBody>
          <a:bodyPr/>
          <a:lstStyle/>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46" y="1835960"/>
            <a:ext cx="3552825" cy="609600"/>
          </a:xfrm>
          <a:prstGeom prst="rect">
            <a:avLst/>
          </a:prstGeom>
        </p:spPr>
      </p:pic>
      <p:sp>
        <p:nvSpPr>
          <p:cNvPr id="9" name="TextBox 8"/>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b="1" dirty="0" err="1">
                <a:latin typeface="+mn-lt"/>
              </a:rPr>
              <a:t>sensors.process</a:t>
            </a:r>
            <a:r>
              <a:rPr lang="en-US" sz="600" b="1" dirty="0">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controller.process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actuators.process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3402659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344" y="739773"/>
            <a:ext cx="4232255" cy="3174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sp>
        <p:nvSpPr>
          <p:cNvPr id="9" name="TextBox 8"/>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b="1" dirty="0" err="1">
                <a:latin typeface="+mn-lt"/>
              </a:rPr>
              <a:t>sensors.process</a:t>
            </a:r>
            <a:r>
              <a:rPr lang="en-US" sz="600" b="1" dirty="0">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controller.process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actuators.process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739774"/>
            <a:ext cx="4127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7492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normAutofit fontScale="92500" lnSpcReduction="10000"/>
          </a:bodyPr>
          <a:lstStyle/>
          <a:p>
            <a:r>
              <a:rPr lang="en-US" dirty="0"/>
              <a:t>PID control </a:t>
            </a:r>
            <a:endParaRPr lang="en-US" dirty="0" smtClean="0"/>
          </a:p>
          <a:p>
            <a:r>
              <a:rPr lang="en-US" sz="1300" dirty="0" smtClean="0"/>
              <a:t>Lot of theory available: </a:t>
            </a:r>
            <a:r>
              <a:rPr lang="en-US" sz="1300" dirty="0" smtClean="0">
                <a:hlinkClick r:id="rId2"/>
              </a:rPr>
              <a:t>https</a:t>
            </a:r>
            <a:r>
              <a:rPr lang="en-US" sz="1300" dirty="0">
                <a:hlinkClick r:id="rId2"/>
              </a:rPr>
              <a:t>://</a:t>
            </a:r>
            <a:r>
              <a:rPr lang="en-US" sz="1300" dirty="0" smtClean="0">
                <a:hlinkClick r:id="rId2"/>
              </a:rPr>
              <a:t>en.wikipedia.org/wiki/PID_controller#Modifications_to_the_PID_algorithm</a:t>
            </a:r>
            <a:endParaRPr lang="en-US" sz="1300" dirty="0" smtClean="0"/>
          </a:p>
          <a:p>
            <a:endParaRPr lang="en-US" dirty="0"/>
          </a:p>
          <a:p>
            <a:endParaRPr lang="en-US" dirty="0" smtClean="0"/>
          </a:p>
          <a:p>
            <a:endParaRPr lang="en-US" dirty="0" smtClean="0"/>
          </a:p>
          <a:p>
            <a:endParaRPr lang="en-US" dirty="0"/>
          </a:p>
          <a:p>
            <a:endParaRPr lang="en-US" dirty="0" smtClean="0"/>
          </a:p>
          <a:p>
            <a:r>
              <a:rPr lang="en-US" dirty="0" smtClean="0"/>
              <a:t>P: </a:t>
            </a:r>
            <a:r>
              <a:rPr lang="en-US" dirty="0" smtClean="0"/>
              <a:t>	react </a:t>
            </a:r>
            <a:r>
              <a:rPr lang="en-US" dirty="0" smtClean="0"/>
              <a:t>proportionally to error, </a:t>
            </a:r>
          </a:p>
          <a:p>
            <a:r>
              <a:rPr lang="en-US" dirty="0"/>
              <a:t>I: </a:t>
            </a:r>
            <a:r>
              <a:rPr lang="en-US" dirty="0" smtClean="0"/>
              <a:t>	react </a:t>
            </a:r>
            <a:r>
              <a:rPr lang="en-US" dirty="0"/>
              <a:t>on the integral of the error: ensures that steady state </a:t>
            </a:r>
            <a:r>
              <a:rPr lang="en-US" dirty="0" smtClean="0"/>
              <a:t/>
            </a:r>
            <a:br>
              <a:rPr lang="en-US" dirty="0" smtClean="0"/>
            </a:br>
            <a:r>
              <a:rPr lang="en-US" dirty="0" smtClean="0"/>
              <a:t>	errors </a:t>
            </a:r>
            <a:r>
              <a:rPr lang="en-US" dirty="0"/>
              <a:t>are corrected</a:t>
            </a:r>
          </a:p>
          <a:p>
            <a:r>
              <a:rPr lang="en-US" dirty="0" smtClean="0"/>
              <a:t>D: </a:t>
            </a:r>
            <a:r>
              <a:rPr lang="en-US" dirty="0" smtClean="0"/>
              <a:t>	react </a:t>
            </a:r>
            <a:r>
              <a:rPr lang="en-US" dirty="0" smtClean="0"/>
              <a:t>on the derivative of the error; has a damping effect </a:t>
            </a:r>
          </a:p>
          <a:p>
            <a:endParaRPr lang="en-US" dirty="0"/>
          </a:p>
          <a:p>
            <a:r>
              <a:rPr lang="en-US" dirty="0" smtClean="0"/>
              <a:t>Implemented in pid.cpp</a:t>
            </a:r>
          </a:p>
          <a:p>
            <a:endParaRPr lang="en-US" dirty="0" smtClean="0"/>
          </a:p>
        </p:txBody>
      </p:sp>
      <p:sp>
        <p:nvSpPr>
          <p:cNvPr id="7" name="Text Placeholder 6"/>
          <p:cNvSpPr>
            <a:spLocks noGrp="1"/>
          </p:cNvSpPr>
          <p:nvPr>
            <p:ph type="body" sz="quarter" idx="14"/>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686" y="1515812"/>
            <a:ext cx="3517819" cy="1249894"/>
          </a:xfrm>
          <a:prstGeom prst="rect">
            <a:avLst/>
          </a:prstGeom>
        </p:spPr>
      </p:pic>
      <p:sp>
        <p:nvSpPr>
          <p:cNvPr id="9" name="TextBox 8"/>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sensors.process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b="1" dirty="0" err="1">
                <a:solidFill>
                  <a:srgbClr val="FF0000"/>
                </a:solidFill>
                <a:latin typeface="+mn-lt"/>
              </a:rPr>
              <a:t>controller.process</a:t>
            </a:r>
            <a:r>
              <a:rPr lang="en-US" sz="600" b="1" dirty="0">
                <a:solidFill>
                  <a:srgbClr val="FF0000"/>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actuators.process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9527546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47</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normAutofit fontScale="92500" lnSpcReduction="10000"/>
          </a:bodyPr>
          <a:lstStyle/>
          <a:p>
            <a:r>
              <a:rPr lang="en-US" dirty="0" smtClean="0"/>
              <a:t>So we have a controller output: </a:t>
            </a:r>
          </a:p>
          <a:p>
            <a:pPr lvl="1"/>
            <a:r>
              <a:rPr lang="en-US" dirty="0" smtClean="0"/>
              <a:t>Output indicates whether we should move more to the right or to the left</a:t>
            </a:r>
          </a:p>
          <a:p>
            <a:pPr lvl="1"/>
            <a:endParaRPr lang="en-US" dirty="0"/>
          </a:p>
          <a:p>
            <a:r>
              <a:rPr lang="en-US" dirty="0" smtClean="0"/>
              <a:t>How to translate this to motor outputs?</a:t>
            </a:r>
          </a:p>
          <a:p>
            <a:endParaRPr lang="en-US" dirty="0"/>
          </a:p>
          <a:p>
            <a:r>
              <a:rPr lang="en-US" dirty="0" smtClean="0"/>
              <a:t>We want to go forward: </a:t>
            </a:r>
          </a:p>
          <a:p>
            <a:pPr lvl="1"/>
            <a:r>
              <a:rPr lang="en-US" dirty="0" smtClean="0"/>
              <a:t>constant </a:t>
            </a:r>
            <a:r>
              <a:rPr lang="en-US" dirty="0" smtClean="0"/>
              <a:t>offset/velocity </a:t>
            </a:r>
            <a:r>
              <a:rPr lang="en-US" dirty="0" smtClean="0"/>
              <a:t>(cv) </a:t>
            </a:r>
          </a:p>
          <a:p>
            <a:r>
              <a:rPr lang="en-US" dirty="0" smtClean="0"/>
              <a:t>We want to more left or more right: </a:t>
            </a:r>
          </a:p>
          <a:p>
            <a:pPr lvl="1"/>
            <a:r>
              <a:rPr lang="en-US" dirty="0" smtClean="0"/>
              <a:t>distribute controller output over left and right motor (+</a:t>
            </a:r>
            <a:r>
              <a:rPr lang="en-US" dirty="0" err="1" smtClean="0"/>
              <a:t>cout</a:t>
            </a:r>
            <a:r>
              <a:rPr lang="en-US" dirty="0" smtClean="0"/>
              <a:t> and –</a:t>
            </a:r>
            <a:r>
              <a:rPr lang="en-US" dirty="0" err="1" smtClean="0"/>
              <a:t>cout</a:t>
            </a:r>
            <a:r>
              <a:rPr lang="en-US" dirty="0" smtClean="0"/>
              <a:t>)</a:t>
            </a:r>
          </a:p>
          <a:p>
            <a:pPr lvl="1"/>
            <a:endParaRPr lang="en-US" dirty="0" smtClean="0"/>
          </a:p>
          <a:p>
            <a:r>
              <a:rPr lang="en-US" dirty="0" smtClean="0"/>
              <a:t>Result:</a:t>
            </a:r>
            <a:endParaRPr lang="en-US" dirty="0"/>
          </a:p>
          <a:p>
            <a:pPr lvl="1"/>
            <a:r>
              <a:rPr lang="en-US" dirty="0" smtClean="0"/>
              <a:t>Left = cv + </a:t>
            </a:r>
            <a:r>
              <a:rPr lang="en-US" dirty="0" err="1" smtClean="0"/>
              <a:t>cout</a:t>
            </a:r>
            <a:endParaRPr lang="en-US" dirty="0" smtClean="0"/>
          </a:p>
          <a:p>
            <a:pPr lvl="1"/>
            <a:r>
              <a:rPr lang="en-US" dirty="0" smtClean="0"/>
              <a:t>Right = cv - </a:t>
            </a:r>
            <a:r>
              <a:rPr lang="en-US" dirty="0" err="1" smtClean="0"/>
              <a:t>cout</a:t>
            </a:r>
            <a:endParaRPr lang="en-US" dirty="0" smtClean="0"/>
          </a:p>
          <a:p>
            <a:endParaRPr lang="en-US" dirty="0"/>
          </a:p>
        </p:txBody>
      </p:sp>
      <p:sp>
        <p:nvSpPr>
          <p:cNvPr id="7" name="Text Placeholder 6"/>
          <p:cNvSpPr>
            <a:spLocks noGrp="1"/>
          </p:cNvSpPr>
          <p:nvPr>
            <p:ph type="body" sz="quarter" idx="14"/>
          </p:nvPr>
        </p:nvSpPr>
        <p:spPr/>
        <p:txBody>
          <a:bodyPr/>
          <a:lstStyle/>
          <a:p>
            <a:endParaRPr lang="en-US"/>
          </a:p>
        </p:txBody>
      </p:sp>
      <p:sp>
        <p:nvSpPr>
          <p:cNvPr id="8" name="TextBox 7"/>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sensors.process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controller.process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b="1" dirty="0" err="1">
                <a:solidFill>
                  <a:schemeClr val="accent4">
                    <a:lumMod val="75000"/>
                  </a:schemeClr>
                </a:solidFill>
                <a:latin typeface="+mn-lt"/>
              </a:rPr>
              <a:t>actuators.process</a:t>
            </a:r>
            <a:r>
              <a:rPr lang="en-US" sz="600" b="1" dirty="0">
                <a:solidFill>
                  <a:schemeClr val="accent4">
                    <a:lumMod val="75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36281379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48</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lstStyle/>
          <a:p>
            <a:r>
              <a:rPr lang="en-US" dirty="0"/>
              <a:t>Result:</a:t>
            </a:r>
          </a:p>
          <a:p>
            <a:pPr lvl="1"/>
            <a:r>
              <a:rPr lang="en-US" dirty="0"/>
              <a:t>Left = cv + </a:t>
            </a:r>
            <a:r>
              <a:rPr lang="en-US" dirty="0" err="1"/>
              <a:t>cout</a:t>
            </a:r>
            <a:endParaRPr lang="en-US" dirty="0"/>
          </a:p>
          <a:p>
            <a:pPr lvl="1"/>
            <a:r>
              <a:rPr lang="en-US" dirty="0"/>
              <a:t>Right = cv </a:t>
            </a:r>
            <a:r>
              <a:rPr lang="en-US" dirty="0" smtClean="0"/>
              <a:t>– </a:t>
            </a:r>
            <a:r>
              <a:rPr lang="en-US" dirty="0" err="1" smtClean="0"/>
              <a:t>cout</a:t>
            </a:r>
            <a:endParaRPr lang="en-US" dirty="0" smtClean="0"/>
          </a:p>
          <a:p>
            <a:pPr lvl="1"/>
            <a:endParaRPr lang="en-US" dirty="0"/>
          </a:p>
          <a:p>
            <a:r>
              <a:rPr lang="en-US" dirty="0" smtClean="0"/>
              <a:t>Requires translation in </a:t>
            </a:r>
            <a:r>
              <a:rPr lang="en-US" dirty="0" err="1" smtClean="0"/>
              <a:t>pwm</a:t>
            </a:r>
            <a:r>
              <a:rPr lang="en-US" dirty="0" smtClean="0"/>
              <a:t> </a:t>
            </a:r>
            <a:r>
              <a:rPr lang="en-US" dirty="0" err="1" smtClean="0"/>
              <a:t>dutycycle</a:t>
            </a:r>
            <a:r>
              <a:rPr lang="en-US" dirty="0" smtClean="0"/>
              <a:t> and direction:</a:t>
            </a:r>
          </a:p>
          <a:p>
            <a:pPr lvl="1"/>
            <a:r>
              <a:rPr lang="en-US" dirty="0" err="1" smtClean="0"/>
              <a:t>Dutycyle</a:t>
            </a:r>
            <a:r>
              <a:rPr lang="en-US" dirty="0" smtClean="0"/>
              <a:t> = abs(o)</a:t>
            </a:r>
          </a:p>
          <a:p>
            <a:pPr lvl="1"/>
            <a:r>
              <a:rPr lang="en-US" dirty="0" smtClean="0"/>
              <a:t>Direction = o &lt; 0 ? Backward : Forward</a:t>
            </a:r>
          </a:p>
          <a:p>
            <a:pPr lvl="1"/>
            <a:endParaRPr lang="en-US" dirty="0"/>
          </a:p>
          <a:p>
            <a:r>
              <a:rPr lang="en-US" dirty="0" smtClean="0"/>
              <a:t>Implemented in actuator.cpp</a:t>
            </a:r>
            <a:endParaRPr lang="en-US" dirty="0"/>
          </a:p>
          <a:p>
            <a:endParaRPr lang="en-US" dirty="0"/>
          </a:p>
        </p:txBody>
      </p:sp>
      <p:sp>
        <p:nvSpPr>
          <p:cNvPr id="7" name="Text Placeholder 6"/>
          <p:cNvSpPr>
            <a:spLocks noGrp="1"/>
          </p:cNvSpPr>
          <p:nvPr>
            <p:ph type="body" sz="quarter" idx="14"/>
          </p:nvPr>
        </p:nvSpPr>
        <p:spPr/>
        <p:txBody>
          <a:bodyPr/>
          <a:lstStyle/>
          <a:p>
            <a:endParaRPr lang="en-US"/>
          </a:p>
        </p:txBody>
      </p:sp>
      <p:sp>
        <p:nvSpPr>
          <p:cNvPr id="8" name="TextBox 7"/>
          <p:cNvSpPr txBox="1"/>
          <p:nvPr/>
        </p:nvSpPr>
        <p:spPr>
          <a:xfrm>
            <a:off x="7949188" y="1278985"/>
            <a:ext cx="1032334" cy="1723549"/>
          </a:xfrm>
          <a:prstGeom prst="rect">
            <a:avLst/>
          </a:prstGeom>
          <a:noFill/>
        </p:spPr>
        <p:txBody>
          <a:bodyPr wrap="none" lIns="0" tIns="0" rIns="0" bIns="0" rtlCol="0">
            <a:spAutoFit/>
          </a:bodyPr>
          <a:lstStyle/>
          <a:p>
            <a:pPr>
              <a:spcAft>
                <a:spcPts val="0"/>
              </a:spcAft>
            </a:pPr>
            <a:r>
              <a:rPr lang="en-US" sz="600" dirty="0">
                <a:solidFill>
                  <a:schemeClr val="bg1">
                    <a:lumMod val="50000"/>
                  </a:schemeClr>
                </a:solidFill>
                <a:latin typeface="+mn-lt"/>
              </a:rPr>
              <a:t>#include "</a:t>
            </a:r>
            <a:r>
              <a:rPr lang="en-US" sz="600" dirty="0" err="1">
                <a:solidFill>
                  <a:schemeClr val="bg1">
                    <a:lumMod val="50000"/>
                  </a:schemeClr>
                </a:solidFill>
                <a:latin typeface="+mn-lt"/>
              </a:rPr>
              <a:t>rv.h</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p>
          <a:p>
            <a:pPr>
              <a:spcAft>
                <a:spcPts val="0"/>
              </a:spcAft>
            </a:pPr>
            <a:r>
              <a:rPr lang="en-US" sz="600" dirty="0" err="1">
                <a:solidFill>
                  <a:schemeClr val="bg1">
                    <a:lumMod val="50000"/>
                  </a:schemeClr>
                </a:solidFill>
                <a:latin typeface="+mn-lt"/>
              </a:rPr>
              <a:t>int</a:t>
            </a:r>
            <a:r>
              <a:rPr lang="en-US" sz="600" dirty="0">
                <a:solidFill>
                  <a:schemeClr val="bg1">
                    <a:lumMod val="50000"/>
                  </a:schemeClr>
                </a:solidFill>
                <a:latin typeface="+mn-lt"/>
              </a:rPr>
              <a:t> main (</a:t>
            </a:r>
            <a:r>
              <a:rPr lang="en-US" sz="600" dirty="0" err="1">
                <a:solidFill>
                  <a:schemeClr val="bg1">
                    <a:lumMod val="50000"/>
                  </a:schemeClr>
                </a:solidFill>
                <a:latin typeface="+mn-lt"/>
              </a:rPr>
              <a:t>int</a:t>
            </a:r>
            <a:r>
              <a:rPr lang="en-US" sz="600" dirty="0">
                <a:solidFill>
                  <a:schemeClr val="bg1">
                    <a:lumMod val="50000"/>
                  </a:schemeClr>
                </a:solidFill>
                <a:latin typeface="+mn-lt"/>
              </a:rPr>
              <a:t> </a:t>
            </a:r>
            <a:r>
              <a:rPr lang="en-US" sz="600" dirty="0" err="1">
                <a:solidFill>
                  <a:schemeClr val="bg1">
                    <a:lumMod val="50000"/>
                  </a:schemeClr>
                </a:solidFill>
                <a:latin typeface="+mn-lt"/>
              </a:rPr>
              <a:t>argc</a:t>
            </a:r>
            <a:r>
              <a:rPr lang="en-US" sz="600" dirty="0">
                <a:solidFill>
                  <a:schemeClr val="bg1">
                    <a:lumMod val="50000"/>
                  </a:schemeClr>
                </a:solidFill>
                <a:latin typeface="+mn-lt"/>
              </a:rPr>
              <a:t>, char* </a:t>
            </a:r>
            <a:r>
              <a:rPr lang="en-US" sz="600" dirty="0" err="1">
                <a:solidFill>
                  <a:schemeClr val="bg1">
                    <a:lumMod val="50000"/>
                  </a:schemeClr>
                </a:solidFill>
                <a:latin typeface="+mn-lt"/>
              </a:rPr>
              <a:t>argv</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bool</a:t>
            </a:r>
            <a:r>
              <a:rPr lang="en-US" sz="600" dirty="0">
                <a:solidFill>
                  <a:schemeClr val="bg1">
                    <a:lumMod val="50000"/>
                  </a:schemeClr>
                </a:solidFill>
                <a:latin typeface="+mn-lt"/>
              </a:rPr>
              <a:t> ready = false;</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RV_setFrequency</a:t>
            </a:r>
            <a:r>
              <a:rPr lang="en-US" sz="600" dirty="0">
                <a:solidFill>
                  <a:schemeClr val="bg1">
                    <a:lumMod val="50000"/>
                  </a:schemeClr>
                </a:solidFill>
                <a:latin typeface="+mn-lt"/>
              </a:rPr>
              <a:t>(100);</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RV_start</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while (not ready)</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RV_waitForNewData</a:t>
            </a:r>
            <a:r>
              <a:rPr lang="en-US" sz="600" dirty="0">
                <a:solidFill>
                  <a:schemeClr val="bg1">
                    <a:lumMod val="50000"/>
                  </a:schemeClr>
                </a:solidFill>
                <a:latin typeface="+mn-lt"/>
              </a:rPr>
              <a:t>();</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sensors.process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controller.process</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b="1" dirty="0" err="1">
                <a:solidFill>
                  <a:schemeClr val="accent4">
                    <a:lumMod val="75000"/>
                  </a:schemeClr>
                </a:solidFill>
                <a:latin typeface="+mn-lt"/>
              </a:rPr>
              <a:t>actuators.process</a:t>
            </a:r>
            <a:r>
              <a:rPr lang="en-US" sz="600" b="1" dirty="0">
                <a:solidFill>
                  <a:schemeClr val="accent4">
                    <a:lumMod val="75000"/>
                  </a:schemeClr>
                </a:solidFill>
                <a:latin typeface="+mn-lt"/>
              </a:rPr>
              <a:t>();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if (</a:t>
            </a:r>
            <a:r>
              <a:rPr lang="en-US" sz="600" dirty="0" err="1">
                <a:solidFill>
                  <a:schemeClr val="bg1">
                    <a:lumMod val="50000"/>
                  </a:schemeClr>
                </a:solidFill>
                <a:latin typeface="+mn-lt"/>
              </a:rPr>
              <a:t>mustStop</a:t>
            </a: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break; </a:t>
            </a:r>
          </a:p>
          <a:p>
            <a:pPr>
              <a:spcAft>
                <a:spcPts val="0"/>
              </a:spcAft>
            </a:pPr>
            <a:r>
              <a:rPr lang="en-US" sz="600" dirty="0">
                <a:solidFill>
                  <a:schemeClr val="bg1">
                    <a:lumMod val="50000"/>
                  </a:schemeClr>
                </a:solidFill>
                <a:latin typeface="+mn-lt"/>
              </a:rPr>
              <a:t>    }</a:t>
            </a:r>
          </a:p>
          <a:p>
            <a:pPr>
              <a:spcAft>
                <a:spcPts val="0"/>
              </a:spcAft>
            </a:pPr>
            <a:r>
              <a:rPr lang="en-US" sz="600" dirty="0">
                <a:solidFill>
                  <a:schemeClr val="bg1">
                    <a:lumMod val="50000"/>
                  </a:schemeClr>
                </a:solidFill>
                <a:latin typeface="+mn-lt"/>
              </a:rPr>
              <a:t>    </a:t>
            </a:r>
            <a:r>
              <a:rPr lang="en-US" sz="600" dirty="0" err="1">
                <a:solidFill>
                  <a:schemeClr val="bg1">
                    <a:lumMod val="50000"/>
                  </a:schemeClr>
                </a:solidFill>
                <a:latin typeface="+mn-lt"/>
              </a:rPr>
              <a:t>RV_stop</a:t>
            </a:r>
            <a:r>
              <a:rPr lang="en-US" sz="600" dirty="0">
                <a:solidFill>
                  <a:schemeClr val="bg1">
                    <a:lumMod val="50000"/>
                  </a:schemeClr>
                </a:solidFill>
                <a:latin typeface="+mn-lt"/>
              </a:rPr>
              <a:t>();</a:t>
            </a:r>
          </a:p>
          <a:p>
            <a:pPr>
              <a:spcAft>
                <a:spcPts val="900"/>
              </a:spcAft>
            </a:pPr>
            <a:r>
              <a:rPr lang="en-US" sz="400" dirty="0">
                <a:solidFill>
                  <a:schemeClr val="bg1">
                    <a:lumMod val="50000"/>
                  </a:schemeClr>
                </a:solidFill>
                <a:latin typeface="+mn-lt"/>
              </a:rPr>
              <a:t>}</a:t>
            </a:r>
            <a:endParaRPr lang="en-US" sz="400" dirty="0" smtClean="0">
              <a:solidFill>
                <a:schemeClr val="bg1">
                  <a:lumMod val="50000"/>
                </a:schemeClr>
              </a:solidFill>
              <a:latin typeface="+mn-lt"/>
            </a:endParaRPr>
          </a:p>
        </p:txBody>
      </p:sp>
    </p:spTree>
    <p:extLst>
      <p:ext uri="{BB962C8B-B14F-4D97-AF65-F5344CB8AC3E}">
        <p14:creationId xmlns:p14="http://schemas.microsoft.com/office/powerpoint/2010/main" val="30098120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49</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p>
        </p:txBody>
      </p:sp>
      <p:sp>
        <p:nvSpPr>
          <p:cNvPr id="6" name="Text Placeholder 5"/>
          <p:cNvSpPr>
            <a:spLocks noGrp="1"/>
          </p:cNvSpPr>
          <p:nvPr>
            <p:ph type="body" sz="quarter" idx="13"/>
          </p:nvPr>
        </p:nvSpPr>
        <p:spPr/>
        <p:txBody>
          <a:bodyPr/>
          <a:lstStyle/>
          <a:p>
            <a:r>
              <a:rPr lang="en-US" dirty="0" smtClean="0"/>
              <a:t>Diagnostics:</a:t>
            </a:r>
          </a:p>
          <a:p>
            <a:endParaRPr lang="en-US" dirty="0"/>
          </a:p>
          <a:p>
            <a:r>
              <a:rPr lang="en-US" dirty="0" smtClean="0"/>
              <a:t>The Rover library provides means to write most recent </a:t>
            </a:r>
            <a:r>
              <a:rPr lang="en-US" dirty="0" err="1" smtClean="0"/>
              <a:t>registermaps</a:t>
            </a:r>
            <a:r>
              <a:rPr lang="en-US" dirty="0" smtClean="0"/>
              <a:t> to file</a:t>
            </a:r>
          </a:p>
          <a:p>
            <a:r>
              <a:rPr lang="en-US" dirty="0" smtClean="0"/>
              <a:t>The Rover library provides means to define additional variables that need to be traced</a:t>
            </a:r>
          </a:p>
          <a:p>
            <a:endParaRPr lang="en-US" dirty="0"/>
          </a:p>
          <a:p>
            <a:r>
              <a:rPr lang="en-US" dirty="0" smtClean="0"/>
              <a:t>Trace file output puts variables in </a:t>
            </a:r>
            <a:r>
              <a:rPr lang="en-US" dirty="0" err="1" smtClean="0"/>
              <a:t>colums</a:t>
            </a:r>
            <a:endParaRPr lang="en-US" dirty="0" smtClean="0"/>
          </a:p>
          <a:p>
            <a:r>
              <a:rPr lang="en-US" dirty="0" smtClean="0"/>
              <a:t>Trace file output can be processed by excel, octave, </a:t>
            </a:r>
            <a:r>
              <a:rPr lang="en-US" dirty="0" err="1" smtClean="0"/>
              <a:t>matlab</a:t>
            </a:r>
            <a:r>
              <a:rPr lang="en-US" dirty="0" smtClean="0"/>
              <a:t> etc.</a:t>
            </a:r>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995558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System hardware</a:t>
            </a:r>
          </a:p>
        </p:txBody>
      </p:sp>
      <p:sp>
        <p:nvSpPr>
          <p:cNvPr id="6" name="Text Placeholder 5"/>
          <p:cNvSpPr>
            <a:spLocks noGrp="1"/>
          </p:cNvSpPr>
          <p:nvPr>
            <p:ph type="body" sz="quarter" idx="13"/>
          </p:nvPr>
        </p:nvSpPr>
        <p:spPr/>
        <p:txBody>
          <a:bodyPr/>
          <a:lstStyle/>
          <a:p>
            <a:r>
              <a:rPr lang="en-US" dirty="0" smtClean="0"/>
              <a:t>Chassis</a:t>
            </a:r>
          </a:p>
          <a:p>
            <a:pPr lvl="1"/>
            <a:r>
              <a:rPr lang="en-US" dirty="0" smtClean="0"/>
              <a:t>Height w.r.t. ground level can be adjusted by changing the angles of the ‘legs’ of the robot</a:t>
            </a:r>
          </a:p>
          <a:p>
            <a:pPr lvl="1"/>
            <a:r>
              <a:rPr lang="en-US" dirty="0" smtClean="0"/>
              <a:t>Also affects tension of the tracks</a:t>
            </a:r>
          </a:p>
          <a:p>
            <a:endParaRPr lang="en-US" dirty="0" smtClean="0"/>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 y="2262133"/>
            <a:ext cx="7094220" cy="2306843"/>
          </a:xfrm>
          <a:prstGeom prst="rect">
            <a:avLst/>
          </a:prstGeom>
        </p:spPr>
      </p:pic>
    </p:spTree>
    <p:extLst>
      <p:ext uri="{BB962C8B-B14F-4D97-AF65-F5344CB8AC3E}">
        <p14:creationId xmlns:p14="http://schemas.microsoft.com/office/powerpoint/2010/main" val="24517321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50</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The actual Line tracker application</a:t>
            </a:r>
            <a:endParaRPr lang="en-US" dirty="0"/>
          </a:p>
        </p:txBody>
      </p:sp>
      <p:sp>
        <p:nvSpPr>
          <p:cNvPr id="6" name="Text Placeholder 5"/>
          <p:cNvSpPr>
            <a:spLocks noGrp="1"/>
          </p:cNvSpPr>
          <p:nvPr>
            <p:ph type="body" sz="quarter" idx="13"/>
          </p:nvPr>
        </p:nvSpPr>
        <p:spPr/>
        <p:txBody>
          <a:bodyPr/>
          <a:lstStyle/>
          <a:p>
            <a:r>
              <a:rPr lang="en-US" dirty="0" smtClean="0"/>
              <a:t>Diagnostics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7" name="Text Placeholder 6"/>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 y="1211941"/>
            <a:ext cx="6633210" cy="237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091" y="1378856"/>
            <a:ext cx="4378994" cy="3275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153" y="2541927"/>
            <a:ext cx="2682572" cy="2389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016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51</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Contrast calibration</a:t>
            </a:r>
            <a:endParaRPr lang="en-US" dirty="0"/>
          </a:p>
        </p:txBody>
      </p:sp>
      <p:sp>
        <p:nvSpPr>
          <p:cNvPr id="6" name="Text Placeholder 5"/>
          <p:cNvSpPr>
            <a:spLocks noGrp="1"/>
          </p:cNvSpPr>
          <p:nvPr>
            <p:ph type="body" sz="quarter" idx="13"/>
          </p:nvPr>
        </p:nvSpPr>
        <p:spPr/>
        <p:txBody>
          <a:bodyPr/>
          <a:lstStyle/>
          <a:p>
            <a:r>
              <a:rPr lang="en-US" dirty="0" smtClean="0"/>
              <a:t>Sensor Noise isn’t the only problem</a:t>
            </a:r>
          </a:p>
          <a:p>
            <a:endParaRPr lang="en-US" dirty="0"/>
          </a:p>
          <a:p>
            <a:r>
              <a:rPr lang="en-US" dirty="0" smtClean="0"/>
              <a:t>4 Sensors, differences in sensor sensitivity (fabrication and shrink wrap effect)</a:t>
            </a:r>
          </a:p>
          <a:p>
            <a:pPr lvl="1"/>
            <a:r>
              <a:rPr lang="en-US" dirty="0" smtClean="0"/>
              <a:t>Should be calibrated such that, given the same input, output is the same</a:t>
            </a:r>
          </a:p>
          <a:p>
            <a:endParaRPr lang="en-US" dirty="0"/>
          </a:p>
          <a:p>
            <a:r>
              <a:rPr lang="en-US" dirty="0" smtClean="0"/>
              <a:t>Contrast between ground and line might vary (lighting condition, ground material, line material)</a:t>
            </a:r>
          </a:p>
          <a:p>
            <a:pPr lvl="1"/>
            <a:r>
              <a:rPr lang="en-US" dirty="0" smtClean="0"/>
              <a:t>Can be calibrated with same </a:t>
            </a:r>
            <a:r>
              <a:rPr lang="en-US" dirty="0" smtClean="0"/>
              <a:t>calibration</a:t>
            </a:r>
            <a:endParaRPr lang="en-US" dirty="0" smtClean="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149062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52</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Contrast calibration</a:t>
            </a:r>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630" y="1339850"/>
            <a:ext cx="4047970" cy="303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89" y="1339850"/>
            <a:ext cx="4184651" cy="313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1339850"/>
            <a:ext cx="4184650" cy="313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47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53</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Contrast calibration</a:t>
            </a:r>
          </a:p>
        </p:txBody>
      </p:sp>
      <p:sp>
        <p:nvSpPr>
          <p:cNvPr id="6" name="Text Placeholder 5"/>
          <p:cNvSpPr>
            <a:spLocks noGrp="1"/>
          </p:cNvSpPr>
          <p:nvPr>
            <p:ph type="body" sz="quarter" idx="13"/>
          </p:nvPr>
        </p:nvSpPr>
        <p:spPr>
          <a:xfrm>
            <a:off x="454380" y="864000"/>
            <a:ext cx="7610400" cy="3960000"/>
          </a:xfrm>
        </p:spPr>
        <p:txBody>
          <a:bodyPr/>
          <a:lstStyle/>
          <a:p>
            <a:r>
              <a:rPr lang="en-US" dirty="0" smtClean="0"/>
              <a:t>Strategy: </a:t>
            </a:r>
          </a:p>
          <a:p>
            <a:pPr lvl="1"/>
            <a:r>
              <a:rPr lang="en-US" dirty="0" smtClean="0"/>
              <a:t>Move Rover to cross line in orthogonal direction</a:t>
            </a:r>
          </a:p>
          <a:p>
            <a:pPr lvl="1"/>
            <a:r>
              <a:rPr lang="en-US" dirty="0" smtClean="0"/>
              <a:t>Capture trace data</a:t>
            </a:r>
          </a:p>
          <a:p>
            <a:pPr lvl="1"/>
            <a:r>
              <a:rPr lang="en-US" dirty="0" smtClean="0"/>
              <a:t>Determine gain and offset such that each sensor reports 0 on minimum intensity and 1 on maximum intensity</a:t>
            </a:r>
          </a:p>
          <a:p>
            <a:pPr lvl="1"/>
            <a:r>
              <a:rPr lang="en-US" dirty="0" smtClean="0"/>
              <a:t>Store gain and offset for use by line tracker algorithm</a:t>
            </a:r>
          </a:p>
          <a:p>
            <a:pPr lvl="1"/>
            <a:r>
              <a:rPr lang="en-US" dirty="0" smtClean="0"/>
              <a:t>Apply gain and offset correction before filtering data.</a:t>
            </a:r>
          </a:p>
          <a:p>
            <a:endParaRPr lang="en-US" dirty="0" smtClean="0"/>
          </a:p>
          <a:p>
            <a:r>
              <a:rPr lang="en-US" dirty="0" smtClean="0"/>
              <a:t>So actual algorithm looks like</a:t>
            </a:r>
            <a:endParaRPr lang="en-US" dirty="0"/>
          </a:p>
        </p:txBody>
      </p:sp>
      <p:sp>
        <p:nvSpPr>
          <p:cNvPr id="7" name="Text Placeholder 6"/>
          <p:cNvSpPr>
            <a:spLocks noGrp="1"/>
          </p:cNvSpPr>
          <p:nvPr>
            <p:ph type="body" sz="quarter" idx="14"/>
          </p:nvPr>
        </p:nvSpPr>
        <p:spPr/>
        <p:txBody>
          <a:bodyPr/>
          <a:lstStyle/>
          <a:p>
            <a:endParaRPr lang="en-US"/>
          </a:p>
        </p:txBody>
      </p:sp>
      <p:sp>
        <p:nvSpPr>
          <p:cNvPr id="8" name="Rectangle 7"/>
          <p:cNvSpPr/>
          <p:nvPr/>
        </p:nvSpPr>
        <p:spPr>
          <a:xfrm>
            <a:off x="472440" y="3766820"/>
            <a:ext cx="906780" cy="533400"/>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smtClean="0"/>
              <a:t>Raw sensor output</a:t>
            </a:r>
          </a:p>
        </p:txBody>
      </p:sp>
      <p:sp>
        <p:nvSpPr>
          <p:cNvPr id="9" name="Rectangle 8"/>
          <p:cNvSpPr/>
          <p:nvPr/>
        </p:nvSpPr>
        <p:spPr>
          <a:xfrm>
            <a:off x="1737360" y="3766820"/>
            <a:ext cx="906780" cy="533400"/>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smtClean="0"/>
              <a:t> (</a:t>
            </a:r>
            <a:r>
              <a:rPr lang="en-US" sz="1100" dirty="0" err="1" smtClean="0"/>
              <a:t>i</a:t>
            </a:r>
            <a:r>
              <a:rPr lang="en-US" sz="1100" dirty="0" smtClean="0"/>
              <a:t>- offset)*gain</a:t>
            </a:r>
          </a:p>
        </p:txBody>
      </p:sp>
      <p:sp>
        <p:nvSpPr>
          <p:cNvPr id="11" name="Rectangle 10"/>
          <p:cNvSpPr/>
          <p:nvPr/>
        </p:nvSpPr>
        <p:spPr>
          <a:xfrm>
            <a:off x="2994660" y="3763010"/>
            <a:ext cx="906780" cy="533400"/>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smtClean="0"/>
              <a:t>Filter()</a:t>
            </a:r>
          </a:p>
        </p:txBody>
      </p:sp>
      <p:sp>
        <p:nvSpPr>
          <p:cNvPr id="12" name="Right Arrow 11"/>
          <p:cNvSpPr/>
          <p:nvPr/>
        </p:nvSpPr>
        <p:spPr>
          <a:xfrm>
            <a:off x="1379220" y="3954462"/>
            <a:ext cx="358140" cy="158115"/>
          </a:xfrm>
          <a:prstGeom prst="rightArrow">
            <a:avLst/>
          </a:prstGeom>
          <a:solidFill>
            <a:schemeClr val="bg1">
              <a:lumMod val="6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solidFill>
                <a:schemeClr val="bg1">
                  <a:lumMod val="75000"/>
                </a:schemeClr>
              </a:solidFill>
            </a:endParaRPr>
          </a:p>
        </p:txBody>
      </p:sp>
      <p:sp>
        <p:nvSpPr>
          <p:cNvPr id="13" name="Rectangle 12"/>
          <p:cNvSpPr/>
          <p:nvPr/>
        </p:nvSpPr>
        <p:spPr>
          <a:xfrm>
            <a:off x="4259580" y="3763010"/>
            <a:ext cx="906780" cy="533400"/>
          </a:xfrm>
          <a:prstGeom prst="rect">
            <a:avLst/>
          </a:prstGeom>
          <a:solidFill>
            <a:srgbClr val="FF0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smtClean="0"/>
              <a:t>PID</a:t>
            </a:r>
          </a:p>
        </p:txBody>
      </p:sp>
      <p:sp>
        <p:nvSpPr>
          <p:cNvPr id="14" name="Rectangle 13"/>
          <p:cNvSpPr/>
          <p:nvPr/>
        </p:nvSpPr>
        <p:spPr>
          <a:xfrm>
            <a:off x="5516880" y="3763010"/>
            <a:ext cx="906780" cy="533400"/>
          </a:xfrm>
          <a:prstGeom prst="rect">
            <a:avLst/>
          </a:prstGeom>
          <a:solidFill>
            <a:schemeClr val="accent4">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smtClean="0"/>
              <a:t>L = cv + v</a:t>
            </a:r>
          </a:p>
          <a:p>
            <a:pPr algn="ctr"/>
            <a:r>
              <a:rPr lang="en-US" sz="1100" dirty="0" smtClean="0"/>
              <a:t>R = cv - v</a:t>
            </a:r>
          </a:p>
        </p:txBody>
      </p:sp>
      <p:sp>
        <p:nvSpPr>
          <p:cNvPr id="15" name="Rectangle 14"/>
          <p:cNvSpPr/>
          <p:nvPr/>
        </p:nvSpPr>
        <p:spPr>
          <a:xfrm>
            <a:off x="6781800" y="3763010"/>
            <a:ext cx="906780" cy="533400"/>
          </a:xfrm>
          <a:prstGeom prst="rect">
            <a:avLst/>
          </a:prstGeom>
          <a:solidFill>
            <a:schemeClr val="accent4">
              <a:lumMod val="7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dirty="0" err="1" smtClean="0"/>
              <a:t>dcL</a:t>
            </a:r>
            <a:r>
              <a:rPr lang="en-US" sz="1100" dirty="0" smtClean="0"/>
              <a:t> = abs(L)</a:t>
            </a:r>
          </a:p>
          <a:p>
            <a:pPr algn="ctr"/>
            <a:r>
              <a:rPr lang="en-US" sz="1100" dirty="0" err="1" smtClean="0"/>
              <a:t>dirL</a:t>
            </a:r>
            <a:r>
              <a:rPr lang="en-US" sz="1100" dirty="0" smtClean="0"/>
              <a:t> = ….</a:t>
            </a:r>
          </a:p>
        </p:txBody>
      </p:sp>
      <p:sp>
        <p:nvSpPr>
          <p:cNvPr id="16" name="Right Arrow 15"/>
          <p:cNvSpPr/>
          <p:nvPr/>
        </p:nvSpPr>
        <p:spPr>
          <a:xfrm>
            <a:off x="2644140" y="3954462"/>
            <a:ext cx="358140" cy="158115"/>
          </a:xfrm>
          <a:prstGeom prst="rightArrow">
            <a:avLst/>
          </a:prstGeom>
          <a:solidFill>
            <a:schemeClr val="bg1">
              <a:lumMod val="6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solidFill>
                <a:schemeClr val="bg1">
                  <a:lumMod val="75000"/>
                </a:schemeClr>
              </a:solidFill>
            </a:endParaRPr>
          </a:p>
        </p:txBody>
      </p:sp>
      <p:sp>
        <p:nvSpPr>
          <p:cNvPr id="17" name="Right Arrow 16"/>
          <p:cNvSpPr/>
          <p:nvPr/>
        </p:nvSpPr>
        <p:spPr>
          <a:xfrm>
            <a:off x="3901440" y="3954462"/>
            <a:ext cx="358140" cy="158115"/>
          </a:xfrm>
          <a:prstGeom prst="rightArrow">
            <a:avLst/>
          </a:prstGeom>
          <a:solidFill>
            <a:schemeClr val="bg1">
              <a:lumMod val="6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solidFill>
                <a:schemeClr val="bg1">
                  <a:lumMod val="75000"/>
                </a:schemeClr>
              </a:solidFill>
            </a:endParaRPr>
          </a:p>
        </p:txBody>
      </p:sp>
      <p:sp>
        <p:nvSpPr>
          <p:cNvPr id="18" name="Right Arrow 17"/>
          <p:cNvSpPr/>
          <p:nvPr/>
        </p:nvSpPr>
        <p:spPr>
          <a:xfrm>
            <a:off x="5166360" y="3954462"/>
            <a:ext cx="358140" cy="158115"/>
          </a:xfrm>
          <a:prstGeom prst="rightArrow">
            <a:avLst/>
          </a:prstGeom>
          <a:solidFill>
            <a:schemeClr val="bg1">
              <a:lumMod val="6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solidFill>
                <a:schemeClr val="bg1">
                  <a:lumMod val="75000"/>
                </a:schemeClr>
              </a:solidFill>
            </a:endParaRPr>
          </a:p>
        </p:txBody>
      </p:sp>
      <p:sp>
        <p:nvSpPr>
          <p:cNvPr id="19" name="Right Arrow 18"/>
          <p:cNvSpPr/>
          <p:nvPr/>
        </p:nvSpPr>
        <p:spPr>
          <a:xfrm>
            <a:off x="6423660" y="3954462"/>
            <a:ext cx="358140" cy="158115"/>
          </a:xfrm>
          <a:prstGeom prst="rightArrow">
            <a:avLst/>
          </a:prstGeom>
          <a:solidFill>
            <a:schemeClr val="bg1">
              <a:lumMod val="65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smtClean="0">
              <a:solidFill>
                <a:schemeClr val="bg1">
                  <a:lumMod val="75000"/>
                </a:schemeClr>
              </a:solidFill>
            </a:endParaRPr>
          </a:p>
        </p:txBody>
      </p:sp>
    </p:spTree>
    <p:extLst>
      <p:ext uri="{BB962C8B-B14F-4D97-AF65-F5344CB8AC3E}">
        <p14:creationId xmlns:p14="http://schemas.microsoft.com/office/powerpoint/2010/main" val="3978178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54</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Maze discovery</a:t>
            </a:r>
            <a:endParaRPr lang="en-US" dirty="0"/>
          </a:p>
        </p:txBody>
      </p:sp>
      <p:sp>
        <p:nvSpPr>
          <p:cNvPr id="6" name="Text Placeholder 5"/>
          <p:cNvSpPr>
            <a:spLocks noGrp="1"/>
          </p:cNvSpPr>
          <p:nvPr>
            <p:ph type="body" sz="quarter" idx="13"/>
          </p:nvPr>
        </p:nvSpPr>
        <p:spPr/>
        <p:txBody>
          <a:bodyPr/>
          <a:lstStyle/>
          <a:p>
            <a:r>
              <a:rPr lang="en-US" dirty="0" smtClean="0"/>
              <a:t>You didn’t really  think that I would tell you the solution</a:t>
            </a:r>
          </a:p>
          <a:p>
            <a:endParaRPr lang="en-US" dirty="0"/>
          </a:p>
          <a:p>
            <a:endParaRPr lang="en-US" dirty="0" smtClean="0"/>
          </a:p>
          <a:p>
            <a:r>
              <a:rPr lang="en-US" dirty="0" smtClean="0"/>
              <a:t>Likely, your application will be in different modes (i.e. supervisory control):</a:t>
            </a:r>
          </a:p>
          <a:p>
            <a:pPr lvl="1"/>
            <a:r>
              <a:rPr lang="en-US" dirty="0" smtClean="0"/>
              <a:t>Following the line, no junction detected</a:t>
            </a:r>
          </a:p>
          <a:p>
            <a:pPr lvl="1"/>
            <a:r>
              <a:rPr lang="en-US" dirty="0" smtClean="0"/>
              <a:t>Junction detected, figure out directions</a:t>
            </a:r>
          </a:p>
          <a:p>
            <a:pPr lvl="1"/>
            <a:r>
              <a:rPr lang="en-US" dirty="0" smtClean="0"/>
              <a:t>Remember junction, choose direction, come back later for the other one</a:t>
            </a:r>
          </a:p>
          <a:p>
            <a:pPr lvl="1"/>
            <a:endParaRPr lang="en-US" dirty="0"/>
          </a:p>
          <a:p>
            <a:r>
              <a:rPr lang="en-US" dirty="0" smtClean="0"/>
              <a:t>And that’s all I’m </a:t>
            </a:r>
            <a:r>
              <a:rPr lang="en-US" dirty="0" err="1" smtClean="0"/>
              <a:t>gonna</a:t>
            </a:r>
            <a:r>
              <a:rPr lang="en-US" dirty="0" smtClean="0"/>
              <a:t> say </a:t>
            </a:r>
          </a:p>
          <a:p>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908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55</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Development environment</a:t>
            </a:r>
            <a:endParaRPr lang="en-US" dirty="0"/>
          </a:p>
        </p:txBody>
      </p:sp>
      <p:sp>
        <p:nvSpPr>
          <p:cNvPr id="6" name="Text Placeholder 5"/>
          <p:cNvSpPr>
            <a:spLocks noGrp="1"/>
          </p:cNvSpPr>
          <p:nvPr>
            <p:ph type="body" sz="quarter" idx="13"/>
          </p:nvPr>
        </p:nvSpPr>
        <p:spPr/>
        <p:txBody>
          <a:bodyPr/>
          <a:lstStyle/>
          <a:p>
            <a:r>
              <a:rPr lang="en-US" dirty="0" smtClean="0"/>
              <a:t>Development environment is (mostly) up to you </a:t>
            </a:r>
          </a:p>
          <a:p>
            <a:endParaRPr lang="en-US" dirty="0"/>
          </a:p>
          <a:p>
            <a:r>
              <a:rPr lang="en-US" dirty="0" smtClean="0"/>
              <a:t>But we used:</a:t>
            </a:r>
          </a:p>
          <a:p>
            <a:pPr lvl="1"/>
            <a:r>
              <a:rPr lang="en-US" dirty="0" smtClean="0"/>
              <a:t>Eclipse for development of the Rover lib and application</a:t>
            </a:r>
          </a:p>
          <a:p>
            <a:pPr lvl="1"/>
            <a:r>
              <a:rPr lang="en-US" dirty="0" smtClean="0"/>
              <a:t>C++ and </a:t>
            </a:r>
            <a:r>
              <a:rPr lang="en-US" dirty="0" err="1" smtClean="0"/>
              <a:t>makefiles</a:t>
            </a:r>
            <a:r>
              <a:rPr lang="en-US" dirty="0" smtClean="0"/>
              <a:t> generated by eclipse’s CDT</a:t>
            </a:r>
          </a:p>
          <a:p>
            <a:pPr lvl="1"/>
            <a:r>
              <a:rPr lang="en-US" dirty="0" err="1" smtClean="0"/>
              <a:t>wiringPI</a:t>
            </a:r>
            <a:r>
              <a:rPr lang="en-US" dirty="0" smtClean="0"/>
              <a:t> library to interact with Pi’s hardware</a:t>
            </a:r>
          </a:p>
          <a:p>
            <a:pPr lvl="1"/>
            <a:r>
              <a:rPr lang="en-US" dirty="0" err="1" smtClean="0"/>
              <a:t>Arduino</a:t>
            </a:r>
            <a:r>
              <a:rPr lang="en-US" dirty="0" smtClean="0"/>
              <a:t> for development of the </a:t>
            </a:r>
            <a:r>
              <a:rPr lang="en-US" dirty="0" err="1" smtClean="0"/>
              <a:t>Arduino</a:t>
            </a:r>
            <a:r>
              <a:rPr lang="en-US" dirty="0" smtClean="0"/>
              <a:t> part</a:t>
            </a:r>
          </a:p>
          <a:p>
            <a:pPr lvl="1"/>
            <a:r>
              <a:rPr lang="en-US" dirty="0" err="1" smtClean="0"/>
              <a:t>Git</a:t>
            </a:r>
            <a:r>
              <a:rPr lang="en-US" dirty="0" smtClean="0"/>
              <a:t> and </a:t>
            </a:r>
            <a:r>
              <a:rPr lang="en-US" dirty="0" err="1" smtClean="0"/>
              <a:t>Github</a:t>
            </a:r>
            <a:r>
              <a:rPr lang="en-US" dirty="0" smtClean="0"/>
              <a:t> for configuration management</a:t>
            </a:r>
          </a:p>
          <a:p>
            <a:pPr lvl="1"/>
            <a:r>
              <a:rPr lang="en-US" dirty="0" smtClean="0"/>
              <a:t>Octave for signal processing analysis and plotting</a:t>
            </a:r>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2241310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56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That’s all folks</a:t>
            </a:r>
            <a:endParaRPr lang="en-US" dirty="0"/>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143000"/>
            <a:ext cx="5715000" cy="2857500"/>
          </a:xfrm>
          <a:prstGeom prst="rect">
            <a:avLst/>
          </a:prstGeom>
        </p:spPr>
      </p:pic>
    </p:spTree>
    <p:extLst>
      <p:ext uri="{BB962C8B-B14F-4D97-AF65-F5344CB8AC3E}">
        <p14:creationId xmlns:p14="http://schemas.microsoft.com/office/powerpoint/2010/main" val="12758743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810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6</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Sensors and actuators</a:t>
            </a:r>
          </a:p>
        </p:txBody>
      </p:sp>
      <p:sp>
        <p:nvSpPr>
          <p:cNvPr id="6" name="Text Placeholder 5"/>
          <p:cNvSpPr>
            <a:spLocks noGrp="1"/>
          </p:cNvSpPr>
          <p:nvPr>
            <p:ph type="body" sz="quarter" idx="13"/>
          </p:nvPr>
        </p:nvSpPr>
        <p:spPr/>
        <p:txBody>
          <a:bodyPr/>
          <a:lstStyle/>
          <a:p>
            <a:r>
              <a:rPr lang="en-US" dirty="0" smtClean="0"/>
              <a:t>Motors</a:t>
            </a:r>
          </a:p>
          <a:p>
            <a:pPr lvl="1"/>
            <a:r>
              <a:rPr lang="en-US" dirty="0" smtClean="0"/>
              <a:t>The chassis houses two motors</a:t>
            </a:r>
          </a:p>
          <a:p>
            <a:pPr lvl="1"/>
            <a:r>
              <a:rPr lang="en-US" dirty="0" smtClean="0"/>
              <a:t>Motors are driven by motor circuits that transforms a PWM signal into voltage that is supplied to motors</a:t>
            </a:r>
          </a:p>
          <a:p>
            <a:pPr lvl="1"/>
            <a:r>
              <a:rPr lang="en-US" dirty="0" smtClean="0"/>
              <a:t>Relation between pulse width and torque depends on motor characteristics and supply power.</a:t>
            </a:r>
          </a:p>
          <a:p>
            <a:pPr lvl="1"/>
            <a:r>
              <a:rPr lang="en-US" dirty="0" smtClean="0"/>
              <a:t>Motor characteristics likely differ and supplied power changes when running on batteries</a:t>
            </a:r>
          </a:p>
          <a:p>
            <a:pPr lvl="1"/>
            <a:r>
              <a:rPr lang="en-US" dirty="0" smtClean="0">
                <a:solidFill>
                  <a:srgbClr val="FF0000"/>
                </a:solidFill>
              </a:rPr>
              <a:t>Consequence</a:t>
            </a:r>
            <a:r>
              <a:rPr lang="en-US" dirty="0" smtClean="0"/>
              <a:t>: don’t expect same torque when applying identical pulse width to left and right</a:t>
            </a:r>
          </a:p>
        </p:txBody>
      </p:sp>
      <p:sp>
        <p:nvSpPr>
          <p:cNvPr id="7" name="Text Placeholder 6"/>
          <p:cNvSpPr>
            <a:spLocks noGrp="1"/>
          </p:cNvSpPr>
          <p:nvPr>
            <p:ph type="body" sz="quarter" idx="14"/>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4225925"/>
            <a:ext cx="90106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599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7</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a:t>Sensors and actuators</a:t>
            </a:r>
          </a:p>
        </p:txBody>
      </p:sp>
      <p:sp>
        <p:nvSpPr>
          <p:cNvPr id="6" name="Text Placeholder 5"/>
          <p:cNvSpPr>
            <a:spLocks noGrp="1"/>
          </p:cNvSpPr>
          <p:nvPr>
            <p:ph type="body" sz="quarter" idx="13"/>
          </p:nvPr>
        </p:nvSpPr>
        <p:spPr/>
        <p:txBody>
          <a:bodyPr/>
          <a:lstStyle/>
          <a:p>
            <a:r>
              <a:rPr lang="en-US" dirty="0" smtClean="0"/>
              <a:t>Wheels and tracks</a:t>
            </a:r>
          </a:p>
          <a:p>
            <a:pPr lvl="1"/>
            <a:r>
              <a:rPr lang="en-US" dirty="0" smtClean="0"/>
              <a:t>Motors drive wheels via a gearbox</a:t>
            </a:r>
          </a:p>
          <a:p>
            <a:pPr lvl="1"/>
            <a:r>
              <a:rPr lang="en-US" dirty="0" smtClean="0"/>
              <a:t>Expect </a:t>
            </a:r>
            <a:r>
              <a:rPr lang="en-US" dirty="0" smtClean="0"/>
              <a:t>backlash in </a:t>
            </a:r>
            <a:r>
              <a:rPr lang="en-US" dirty="0" smtClean="0"/>
              <a:t>gearbox cogs</a:t>
            </a:r>
          </a:p>
          <a:p>
            <a:pPr lvl="1"/>
            <a:r>
              <a:rPr lang="en-US" dirty="0" smtClean="0">
                <a:solidFill>
                  <a:srgbClr val="FF0000"/>
                </a:solidFill>
              </a:rPr>
              <a:t>Implication</a:t>
            </a:r>
            <a:r>
              <a:rPr lang="en-US" dirty="0" smtClean="0"/>
              <a:t>: when changing motor direction, cogs have to </a:t>
            </a:r>
            <a:r>
              <a:rPr lang="en-US" dirty="0" smtClean="0"/>
              <a:t>adjust</a:t>
            </a:r>
            <a:br>
              <a:rPr lang="en-US" dirty="0" smtClean="0"/>
            </a:br>
            <a:r>
              <a:rPr lang="en-US" dirty="0" smtClean="0"/>
              <a:t>before </a:t>
            </a:r>
            <a:r>
              <a:rPr lang="en-US" dirty="0" smtClean="0"/>
              <a:t>change is effectuated on wheels</a:t>
            </a:r>
          </a:p>
          <a:p>
            <a:pPr lvl="1"/>
            <a:r>
              <a:rPr lang="en-US" dirty="0" smtClean="0"/>
              <a:t>Wheels move tracks</a:t>
            </a:r>
          </a:p>
          <a:p>
            <a:pPr lvl="1"/>
            <a:r>
              <a:rPr lang="en-US" dirty="0" smtClean="0"/>
              <a:t>Tracks provide teeth in order to avoid slip w.r.t. wheels but the wheels don’t exploit that</a:t>
            </a:r>
          </a:p>
          <a:p>
            <a:pPr lvl="1"/>
            <a:r>
              <a:rPr lang="en-US" dirty="0" smtClean="0"/>
              <a:t>Friction resulting from materials and track tension should avoid most of the slip between wheels and tracks</a:t>
            </a:r>
          </a:p>
          <a:p>
            <a:endParaRPr lang="en-US" dirty="0"/>
          </a:p>
        </p:txBody>
      </p:sp>
      <p:sp>
        <p:nvSpPr>
          <p:cNvPr id="7" name="Text Placeholder 6"/>
          <p:cNvSpPr>
            <a:spLocks noGrp="1"/>
          </p:cNvSpPr>
          <p:nvPr>
            <p:ph type="body" sz="quarter" idx="14"/>
          </p:nvPr>
        </p:nvSpPr>
        <p:spPr/>
        <p:txBody>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4225925"/>
            <a:ext cx="90106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650" y="1227137"/>
            <a:ext cx="2095500" cy="1114425"/>
          </a:xfrm>
          <a:prstGeom prst="rect">
            <a:avLst/>
          </a:prstGeom>
        </p:spPr>
      </p:pic>
    </p:spTree>
    <p:extLst>
      <p:ext uri="{BB962C8B-B14F-4D97-AF65-F5344CB8AC3E}">
        <p14:creationId xmlns:p14="http://schemas.microsoft.com/office/powerpoint/2010/main" val="1428220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8</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Sensors and actuators</a:t>
            </a:r>
            <a:endParaRPr lang="en-US" dirty="0"/>
          </a:p>
        </p:txBody>
      </p:sp>
      <p:sp>
        <p:nvSpPr>
          <p:cNvPr id="6" name="Text Placeholder 5"/>
          <p:cNvSpPr>
            <a:spLocks noGrp="1"/>
          </p:cNvSpPr>
          <p:nvPr>
            <p:ph type="body" sz="quarter" idx="13"/>
          </p:nvPr>
        </p:nvSpPr>
        <p:spPr/>
        <p:txBody>
          <a:bodyPr/>
          <a:lstStyle/>
          <a:p>
            <a:r>
              <a:rPr lang="en-US" dirty="0" smtClean="0"/>
              <a:t>Wheels, encoders and Rover position</a:t>
            </a:r>
          </a:p>
          <a:p>
            <a:pPr lvl="1"/>
            <a:r>
              <a:rPr lang="en-US" dirty="0" smtClean="0"/>
              <a:t>Both wheels contain a quadrature encoder </a:t>
            </a:r>
          </a:p>
          <a:p>
            <a:pPr lvl="1"/>
            <a:r>
              <a:rPr lang="en-US" dirty="0" smtClean="0"/>
              <a:t>Gearbox is after the encoder</a:t>
            </a:r>
          </a:p>
          <a:p>
            <a:pPr lvl="1"/>
            <a:r>
              <a:rPr lang="en-US" dirty="0" smtClean="0"/>
              <a:t>Encoder measures rotation position of axis entering gearbox</a:t>
            </a:r>
          </a:p>
          <a:p>
            <a:pPr lvl="1"/>
            <a:r>
              <a:rPr lang="en-US" dirty="0" smtClean="0"/>
              <a:t>Any error ‘behind’ the encoder is not detectable while determining the Rover’s position</a:t>
            </a:r>
          </a:p>
          <a:p>
            <a:pPr lvl="2"/>
            <a:r>
              <a:rPr lang="en-US" dirty="0" smtClean="0"/>
              <a:t>Backlash</a:t>
            </a:r>
            <a:r>
              <a:rPr lang="en-US" dirty="0" smtClean="0"/>
              <a:t> </a:t>
            </a:r>
            <a:r>
              <a:rPr lang="en-US" dirty="0" smtClean="0"/>
              <a:t>in gearbox</a:t>
            </a:r>
          </a:p>
          <a:p>
            <a:pPr lvl="2"/>
            <a:r>
              <a:rPr lang="en-US" dirty="0" smtClean="0"/>
              <a:t>Slip between wheel and track </a:t>
            </a:r>
          </a:p>
          <a:p>
            <a:pPr lvl="2"/>
            <a:r>
              <a:rPr lang="en-US" dirty="0" smtClean="0"/>
              <a:t>Slip between track and ground</a:t>
            </a:r>
          </a:p>
          <a:p>
            <a:pPr lvl="1"/>
            <a:r>
              <a:rPr lang="en-US" dirty="0" smtClean="0"/>
              <a:t>Wheel dimension needs to be taken into account in order to transform rotation increments into horizontal displacement</a:t>
            </a:r>
          </a:p>
          <a:p>
            <a:pPr lvl="1"/>
            <a:endParaRPr lang="en-US" dirty="0" smtClean="0"/>
          </a:p>
        </p:txBody>
      </p:sp>
      <p:sp>
        <p:nvSpPr>
          <p:cNvPr id="7" name="Text Placeholder 6"/>
          <p:cNvSpPr>
            <a:spLocks noGrp="1"/>
          </p:cNvSpPr>
          <p:nvPr>
            <p:ph type="body" sz="quarter" idx="14"/>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0" y="4141065"/>
            <a:ext cx="4972050" cy="904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041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&lt;Date&gt;</a:t>
            </a:r>
            <a:endParaRPr lang="en-US" noProof="0" dirty="0"/>
          </a:p>
        </p:txBody>
      </p:sp>
      <p:sp>
        <p:nvSpPr>
          <p:cNvPr id="3" name="Slide Number Placeholder 2"/>
          <p:cNvSpPr>
            <a:spLocks noGrp="1"/>
          </p:cNvSpPr>
          <p:nvPr>
            <p:ph type="sldNum" sz="quarter" idx="11"/>
          </p:nvPr>
        </p:nvSpPr>
        <p:spPr/>
        <p:txBody>
          <a:bodyPr/>
          <a:lstStyle/>
          <a:p>
            <a:r>
              <a:rPr lang="en-US" noProof="0" smtClean="0"/>
              <a:t>Slide </a:t>
            </a:r>
            <a:fld id="{1D9B13CD-33A0-446D-8703-F89F9F109F54}" type="slidenum">
              <a:rPr lang="en-US" noProof="0" smtClean="0"/>
              <a:pPr/>
              <a:t>9</a:t>
            </a:fld>
            <a:endParaRPr lang="en-US" noProof="0" dirty="0"/>
          </a:p>
        </p:txBody>
      </p:sp>
      <p:sp>
        <p:nvSpPr>
          <p:cNvPr id="4" name="Footer Placeholder 3"/>
          <p:cNvSpPr>
            <a:spLocks noGrp="1"/>
          </p:cNvSpPr>
          <p:nvPr>
            <p:ph type="ftr" sz="quarter" idx="12"/>
          </p:nvPr>
        </p:nvSpPr>
        <p:spPr/>
        <p:txBody>
          <a:bodyPr/>
          <a:lstStyle/>
          <a:p>
            <a:r>
              <a:rPr lang="en-US" noProof="0" smtClean="0"/>
              <a:t>Confidential</a:t>
            </a:r>
            <a:endParaRPr lang="en-US" noProof="0" dirty="0"/>
          </a:p>
        </p:txBody>
      </p:sp>
      <p:sp>
        <p:nvSpPr>
          <p:cNvPr id="5" name="Title 4"/>
          <p:cNvSpPr>
            <a:spLocks noGrp="1"/>
          </p:cNvSpPr>
          <p:nvPr>
            <p:ph type="title"/>
          </p:nvPr>
        </p:nvSpPr>
        <p:spPr/>
        <p:txBody>
          <a:bodyPr/>
          <a:lstStyle/>
          <a:p>
            <a:r>
              <a:rPr lang="en-US" dirty="0" smtClean="0"/>
              <a:t>Sensors and actuators</a:t>
            </a:r>
            <a:endParaRPr lang="en-US" dirty="0"/>
          </a:p>
        </p:txBody>
      </p:sp>
      <p:sp>
        <p:nvSpPr>
          <p:cNvPr id="6" name="Text Placeholder 5"/>
          <p:cNvSpPr>
            <a:spLocks noGrp="1"/>
          </p:cNvSpPr>
          <p:nvPr>
            <p:ph type="body" sz="quarter" idx="13"/>
          </p:nvPr>
        </p:nvSpPr>
        <p:spPr/>
        <p:txBody>
          <a:bodyPr/>
          <a:lstStyle/>
          <a:p>
            <a:r>
              <a:rPr lang="en-US" dirty="0" smtClean="0"/>
              <a:t>Rover’s position</a:t>
            </a:r>
          </a:p>
          <a:p>
            <a:r>
              <a:rPr lang="en-US" dirty="0" smtClean="0"/>
              <a:t>Certain things we do know:</a:t>
            </a:r>
          </a:p>
          <a:p>
            <a:pPr marL="746125" lvl="1" indent="-342900"/>
            <a:r>
              <a:rPr lang="en-US" dirty="0" smtClean="0"/>
              <a:t>When wheels don’t rotate, Rover doesn’t move</a:t>
            </a:r>
          </a:p>
          <a:p>
            <a:pPr marL="746125" lvl="1" indent="-342900"/>
            <a:r>
              <a:rPr lang="en-US" dirty="0" smtClean="0"/>
              <a:t>When wheels have travelled equal distance, Rover will have moved the same distance in a straight line </a:t>
            </a:r>
          </a:p>
          <a:p>
            <a:pPr marL="1084263" lvl="2" indent="-342900"/>
            <a:r>
              <a:rPr lang="en-US" dirty="0" smtClean="0"/>
              <a:t>Assuming no slip</a:t>
            </a:r>
          </a:p>
          <a:p>
            <a:pPr marL="746125" lvl="1" indent="-342900"/>
            <a:r>
              <a:rPr lang="en-US" dirty="0" smtClean="0"/>
              <a:t>When wheels have travelled a different distance, Rover will have made a turn and tracks will have slipped w.r.t. ground</a:t>
            </a:r>
          </a:p>
          <a:p>
            <a:pPr marL="1084263" lvl="2" indent="-342900"/>
            <a:r>
              <a:rPr lang="en-US" dirty="0" smtClean="0"/>
              <a:t>But I don’t have any idea how </a:t>
            </a:r>
            <a:r>
              <a:rPr lang="en-US" dirty="0" smtClean="0">
                <a:sym typeface="Wingdings" panose="05000000000000000000" pitchFamily="2" charset="2"/>
              </a:rPr>
              <a:t></a:t>
            </a:r>
          </a:p>
          <a:p>
            <a:pPr lvl="2" indent="0">
              <a:buNone/>
            </a:pPr>
            <a:endParaRPr lang="en-US" dirty="0">
              <a:sym typeface="Wingdings" panose="05000000000000000000" pitchFamily="2" charset="2"/>
            </a:endParaRPr>
          </a:p>
          <a:p>
            <a:pPr lvl="2" indent="0">
              <a:buNone/>
            </a:pPr>
            <a:endParaRPr lang="en-US" dirty="0" smtClean="0"/>
          </a:p>
        </p:txBody>
      </p:sp>
      <p:sp>
        <p:nvSpPr>
          <p:cNvPr id="7" name="Text Placeholder 6"/>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479" y="3759200"/>
            <a:ext cx="981171" cy="977900"/>
          </a:xfrm>
          <a:prstGeom prst="rect">
            <a:avLst/>
          </a:prstGeom>
        </p:spPr>
      </p:pic>
    </p:spTree>
    <p:extLst>
      <p:ext uri="{BB962C8B-B14F-4D97-AF65-F5344CB8AC3E}">
        <p14:creationId xmlns:p14="http://schemas.microsoft.com/office/powerpoint/2010/main" val="1459962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ASML_POWERPOINT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 xmlns:thm15="http://schemas.microsoft.com/office/thememl/2012/main" name="Presentatie1" id="{68A878C0-4000-40CC-B1D8-FAEB5FAECB02}" vid="{1F62965E-1472-41DC-ABCD-6594DEA955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ASML_POWERPOINT for presentation purposes</Template>
  <TotalTime>872</TotalTime>
  <Words>3516</Words>
  <Application>Microsoft Office PowerPoint</Application>
  <PresentationFormat>On-screen Show (16:9)</PresentationFormat>
  <Paragraphs>883</Paragraphs>
  <Slides>57</Slides>
  <Notes>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ASML_POWERPOINT for presentation purposes</vt:lpstr>
      <vt:lpstr>PowerPoint Presentation</vt:lpstr>
      <vt:lpstr>Content</vt:lpstr>
      <vt:lpstr>System hardware</vt:lpstr>
      <vt:lpstr>System hardware</vt:lpstr>
      <vt:lpstr>System hardware</vt:lpstr>
      <vt:lpstr>Sensors and actuators</vt:lpstr>
      <vt:lpstr>Sensors and actuators</vt:lpstr>
      <vt:lpstr>Sensors and actuators</vt:lpstr>
      <vt:lpstr>Sensors and actuators</vt:lpstr>
      <vt:lpstr>Sensors and actuators</vt:lpstr>
      <vt:lpstr>Sensors and actuators</vt:lpstr>
      <vt:lpstr>Computing platform</vt:lpstr>
      <vt:lpstr>Computing platform</vt:lpstr>
      <vt:lpstr>Computing platform</vt:lpstr>
      <vt:lpstr>Computing platform</vt:lpstr>
      <vt:lpstr>Communication between Pi and Arduino</vt:lpstr>
      <vt:lpstr>SPIchology</vt:lpstr>
      <vt:lpstr>Communication between Pi and Arduino</vt:lpstr>
      <vt:lpstr>Communication between Pi and Arduino</vt:lpstr>
      <vt:lpstr>Communication between Pi and Arduino</vt:lpstr>
      <vt:lpstr>Communication between Pi and Arduino</vt:lpstr>
      <vt:lpstr>Communication between Pi and Arduino</vt:lpstr>
      <vt:lpstr>Communication between Pi and Arduino</vt:lpstr>
      <vt:lpstr>Processing quadrature sensor</vt:lpstr>
      <vt:lpstr>Processing quadrature decoding</vt:lpstr>
      <vt:lpstr>Processing quadrature encoding</vt:lpstr>
      <vt:lpstr>Processing quadrature encoding</vt:lpstr>
      <vt:lpstr>Reading IR sensors</vt:lpstr>
      <vt:lpstr>Reading IR sensors</vt:lpstr>
      <vt:lpstr>Sensors and actuators</vt:lpstr>
      <vt:lpstr>The Rover SW</vt:lpstr>
      <vt:lpstr>The Arduino Application</vt:lpstr>
      <vt:lpstr>The Arduino Application</vt:lpstr>
      <vt:lpstr>The Arduino application</vt:lpstr>
      <vt:lpstr>The Pi library</vt:lpstr>
      <vt:lpstr>The Pi API</vt:lpstr>
      <vt:lpstr>The Pi API</vt:lpstr>
      <vt:lpstr>The Pi Application </vt:lpstr>
      <vt:lpstr>The Pi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The actual Line tracker application</vt:lpstr>
      <vt:lpstr>Contrast calibration</vt:lpstr>
      <vt:lpstr>Contrast calibration</vt:lpstr>
      <vt:lpstr>Contrast calibration</vt:lpstr>
      <vt:lpstr>Maze discovery</vt:lpstr>
      <vt:lpstr>Development environment</vt:lpstr>
      <vt:lpstr>That’s all folks</vt:lpstr>
      <vt:lpstr>PowerPoint Presentation</vt:lpstr>
    </vt:vector>
  </TitlesOfParts>
  <Company>ASML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Wilbert Alberts</dc:creator>
  <cp:lastModifiedBy>Wilbert Alberts</cp:lastModifiedBy>
  <cp:revision>49</cp:revision>
  <cp:lastPrinted>2012-05-24T09:26:57Z</cp:lastPrinted>
  <dcterms:created xsi:type="dcterms:W3CDTF">2016-09-14T10:35:15Z</dcterms:created>
  <dcterms:modified xsi:type="dcterms:W3CDTF">2016-09-19T12:26:13Z</dcterms:modified>
</cp:coreProperties>
</file>